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2"/>
  </p:notesMasterIdLst>
  <p:sldIdLst>
    <p:sldId id="267" r:id="rId2"/>
    <p:sldId id="268" r:id="rId3"/>
    <p:sldId id="269" r:id="rId4"/>
    <p:sldId id="270" r:id="rId5"/>
    <p:sldId id="271" r:id="rId6"/>
    <p:sldId id="272" r:id="rId7"/>
    <p:sldId id="273" r:id="rId8"/>
    <p:sldId id="274" r:id="rId9"/>
    <p:sldId id="275" r:id="rId10"/>
    <p:sldId id="276" r:id="rId11"/>
    <p:sldId id="277" r:id="rId12"/>
    <p:sldId id="278" r:id="rId13"/>
    <p:sldId id="279" r:id="rId14"/>
    <p:sldId id="287" r:id="rId15"/>
    <p:sldId id="288" r:id="rId16"/>
    <p:sldId id="289" r:id="rId17"/>
    <p:sldId id="290" r:id="rId18"/>
    <p:sldId id="291" r:id="rId19"/>
    <p:sldId id="292" r:id="rId20"/>
    <p:sldId id="293" r:id="rId21"/>
    <p:sldId id="294" r:id="rId22"/>
    <p:sldId id="295" r:id="rId23"/>
    <p:sldId id="296" r:id="rId24"/>
    <p:sldId id="297" r:id="rId25"/>
    <p:sldId id="281" r:id="rId26"/>
    <p:sldId id="282" r:id="rId27"/>
    <p:sldId id="283" r:id="rId28"/>
    <p:sldId id="284" r:id="rId29"/>
    <p:sldId id="285" r:id="rId30"/>
    <p:sldId id="286"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7" autoAdjust="0"/>
    <p:restoredTop sz="66430" autoAdjust="0"/>
  </p:normalViewPr>
  <p:slideViewPr>
    <p:cSldViewPr snapToGrid="0">
      <p:cViewPr>
        <p:scale>
          <a:sx n="52" d="100"/>
          <a:sy n="52" d="100"/>
        </p:scale>
        <p:origin x="77" y="6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jpeg>
</file>

<file path=ppt/media/image13.jpe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3.jpeg>
</file>

<file path=ppt/media/image3.png>
</file>

<file path=ppt/media/image4.jpeg>
</file>

<file path=ppt/media/image4.png>
</file>

<file path=ppt/media/image5.jpeg>
</file>

<file path=ppt/media/image6.jpeg>
</file>

<file path=ppt/media/image7.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976FE0-709C-4A4E-939E-D8D18A0BB9B0}" type="datetimeFigureOut">
              <a:rPr lang="en-GB" smtClean="0"/>
              <a:t>01/02/2016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80E840-B6B9-4709-B760-23038C6B0156}" type="slidenum">
              <a:rPr lang="en-GB" smtClean="0"/>
              <a:t>‹#›</a:t>
            </a:fld>
            <a:endParaRPr lang="en-GB"/>
          </a:p>
        </p:txBody>
      </p:sp>
    </p:spTree>
    <p:extLst>
      <p:ext uri="{BB962C8B-B14F-4D97-AF65-F5344CB8AC3E}">
        <p14:creationId xmlns:p14="http://schemas.microsoft.com/office/powerpoint/2010/main" val="34057712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What the project is</a:t>
            </a:r>
            <a:endParaRPr lang="en-GB" dirty="0"/>
          </a:p>
        </p:txBody>
      </p:sp>
      <p:sp>
        <p:nvSpPr>
          <p:cNvPr id="4" name="Slide Number Placeholder 3"/>
          <p:cNvSpPr>
            <a:spLocks noGrp="1"/>
          </p:cNvSpPr>
          <p:nvPr>
            <p:ph type="sldNum" sz="quarter" idx="10"/>
          </p:nvPr>
        </p:nvSpPr>
        <p:spPr/>
        <p:txBody>
          <a:bodyPr/>
          <a:lstStyle/>
          <a:p>
            <a:fld id="{1161C588-50D4-49B0-A360-440363635F86}" type="slidenum">
              <a:rPr lang="en-GB" smtClean="0"/>
              <a:t>2</a:t>
            </a:fld>
            <a:endParaRPr lang="en-GB"/>
          </a:p>
        </p:txBody>
      </p:sp>
    </p:spTree>
    <p:extLst>
      <p:ext uri="{BB962C8B-B14F-4D97-AF65-F5344CB8AC3E}">
        <p14:creationId xmlns:p14="http://schemas.microsoft.com/office/powerpoint/2010/main" val="9484874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 problem with a lack of range  +  size requirements</a:t>
            </a:r>
          </a:p>
          <a:p>
            <a:endParaRPr lang="en-GB" dirty="0" smtClean="0"/>
          </a:p>
          <a:p>
            <a:r>
              <a:rPr lang="en-GB" dirty="0" smtClean="0"/>
              <a:t>25mW</a:t>
            </a:r>
            <a:r>
              <a:rPr lang="en-GB" baseline="0" dirty="0" smtClean="0"/>
              <a:t> legal limit… however, still better quality </a:t>
            </a:r>
            <a:endParaRPr lang="en-GB" dirty="0"/>
          </a:p>
        </p:txBody>
      </p:sp>
      <p:sp>
        <p:nvSpPr>
          <p:cNvPr id="4" name="Slide Number Placeholder 3"/>
          <p:cNvSpPr>
            <a:spLocks noGrp="1"/>
          </p:cNvSpPr>
          <p:nvPr>
            <p:ph type="sldNum" sz="quarter" idx="10"/>
          </p:nvPr>
        </p:nvSpPr>
        <p:spPr/>
        <p:txBody>
          <a:bodyPr/>
          <a:lstStyle/>
          <a:p>
            <a:fld id="{9280E840-B6B9-4709-B760-23038C6B0156}" type="slidenum">
              <a:rPr lang="en-GB" smtClean="0"/>
              <a:t>17</a:t>
            </a:fld>
            <a:endParaRPr lang="en-GB"/>
          </a:p>
        </p:txBody>
      </p:sp>
    </p:spTree>
    <p:extLst>
      <p:ext uri="{BB962C8B-B14F-4D97-AF65-F5344CB8AC3E}">
        <p14:creationId xmlns:p14="http://schemas.microsoft.com/office/powerpoint/2010/main" val="28984145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Do we make our own system or buy</a:t>
            </a:r>
            <a:r>
              <a:rPr lang="en-GB" baseline="0" dirty="0" smtClean="0"/>
              <a:t> them – generally buy them… because though we could make them they would be more expensive (cost for lack of volume) – HOBBYKING SPONSORSHIP</a:t>
            </a:r>
          </a:p>
          <a:p>
            <a:endParaRPr lang="en-GB" baseline="0" dirty="0" smtClean="0"/>
          </a:p>
          <a:p>
            <a:r>
              <a:rPr lang="en-GB" baseline="0" dirty="0" smtClean="0"/>
              <a:t>Control Board was chosen because it was very easy to reprogram – and generally allows us to account for any issues that occur mid </a:t>
            </a:r>
            <a:r>
              <a:rPr lang="en-GB" baseline="0" dirty="0" err="1" smtClean="0"/>
              <a:t>glight</a:t>
            </a:r>
            <a:endParaRPr lang="en-GB" baseline="0" dirty="0" smtClean="0"/>
          </a:p>
          <a:p>
            <a:endParaRPr lang="en-GB" baseline="0" dirty="0" smtClean="0"/>
          </a:p>
          <a:p>
            <a:r>
              <a:rPr lang="en-GB" baseline="0" dirty="0" smtClean="0"/>
              <a:t>Motors were powerful enough and small enough</a:t>
            </a:r>
          </a:p>
          <a:p>
            <a:endParaRPr lang="en-GB" baseline="0" dirty="0" smtClean="0"/>
          </a:p>
          <a:p>
            <a:r>
              <a:rPr lang="en-GB" baseline="0" dirty="0" smtClean="0"/>
              <a:t>ESCs were chosen based on the motors</a:t>
            </a:r>
          </a:p>
          <a:p>
            <a:endParaRPr lang="en-GB" baseline="0" dirty="0" smtClean="0"/>
          </a:p>
          <a:p>
            <a:r>
              <a:rPr lang="en-GB" baseline="0" dirty="0" smtClean="0"/>
              <a:t>2.4GHz TX / RX was very small</a:t>
            </a:r>
          </a:p>
          <a:p>
            <a:endParaRPr lang="en-GB" baseline="0" dirty="0" smtClean="0"/>
          </a:p>
          <a:p>
            <a:r>
              <a:rPr lang="en-GB" baseline="0" dirty="0" smtClean="0"/>
              <a:t>850mAh was based on achieving at least 5 minutes of flight – our minimum aim – though early testing has shown that we will achieve far more than that 5 minutes – probably closer to 10 minutes </a:t>
            </a:r>
          </a:p>
          <a:p>
            <a:r>
              <a:rPr lang="en-GB" baseline="0" dirty="0" smtClean="0"/>
              <a:t>BUT LiPos – maybe it will burn – very high energy density</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9280E840-B6B9-4709-B760-23038C6B0156}" type="slidenum">
              <a:rPr lang="en-GB" smtClean="0"/>
              <a:t>18</a:t>
            </a:fld>
            <a:endParaRPr lang="en-GB"/>
          </a:p>
        </p:txBody>
      </p:sp>
    </p:spTree>
    <p:extLst>
      <p:ext uri="{BB962C8B-B14F-4D97-AF65-F5344CB8AC3E}">
        <p14:creationId xmlns:p14="http://schemas.microsoft.com/office/powerpoint/2010/main" val="38848145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Power</a:t>
            </a:r>
            <a:r>
              <a:rPr lang="en-GB" baseline="0" dirty="0" smtClean="0"/>
              <a:t> is in watts</a:t>
            </a:r>
          </a:p>
          <a:p>
            <a:r>
              <a:rPr lang="en-GB" baseline="0" dirty="0" smtClean="0"/>
              <a:t>Rpm in </a:t>
            </a:r>
            <a:r>
              <a:rPr lang="en-GB" baseline="0" dirty="0" smtClean="0"/>
              <a:t>thousands</a:t>
            </a:r>
          </a:p>
          <a:p>
            <a:r>
              <a:rPr lang="en-GB" baseline="0" dirty="0" smtClean="0"/>
              <a:t>T = thrust (N)</a:t>
            </a:r>
          </a:p>
          <a:p>
            <a:r>
              <a:rPr lang="en-GB" baseline="0" dirty="0" smtClean="0"/>
              <a:t>D = Propeller </a:t>
            </a:r>
            <a:r>
              <a:rPr lang="en-GB" baseline="0" dirty="0" err="1" smtClean="0"/>
              <a:t>Diamter</a:t>
            </a:r>
            <a:r>
              <a:rPr lang="en-GB" baseline="0" dirty="0" smtClean="0"/>
              <a:t> (m)</a:t>
            </a:r>
          </a:p>
          <a:p>
            <a:r>
              <a:rPr lang="en-GB" baseline="0" dirty="0" smtClean="0"/>
              <a:t>V = velocity of air at the propeller (m/s)</a:t>
            </a:r>
          </a:p>
          <a:p>
            <a:r>
              <a:rPr lang="en-GB" baseline="0" dirty="0" smtClean="0"/>
              <a:t>Delta v = velocity of air accelerated by the propeller (m/s)</a:t>
            </a:r>
          </a:p>
          <a:p>
            <a:r>
              <a:rPr lang="en-GB" baseline="0" dirty="0" smtClean="0"/>
              <a:t>Ro </a:t>
            </a:r>
            <a:r>
              <a:rPr lang="en-GB" baseline="0" smtClean="0"/>
              <a:t>= density of air</a:t>
            </a:r>
          </a:p>
          <a:p>
            <a:endParaRPr lang="en-GB" baseline="0" dirty="0" smtClean="0"/>
          </a:p>
          <a:p>
            <a:r>
              <a:rPr lang="en-GB" baseline="0" dirty="0" smtClean="0"/>
              <a:t>6x4 Propeller  has propeller constant of 0.015 and power factor of 3.2</a:t>
            </a:r>
          </a:p>
          <a:p>
            <a:endParaRPr lang="en-GB" baseline="0" dirty="0" smtClean="0"/>
          </a:p>
          <a:p>
            <a:r>
              <a:rPr lang="en-GB" baseline="0" dirty="0" smtClean="0"/>
              <a:t>Calculating thrust of our motors = we have a thrust of over 400g per </a:t>
            </a:r>
            <a:endParaRPr lang="en-GB" dirty="0"/>
          </a:p>
        </p:txBody>
      </p:sp>
      <p:sp>
        <p:nvSpPr>
          <p:cNvPr id="4" name="Slide Number Placeholder 3"/>
          <p:cNvSpPr>
            <a:spLocks noGrp="1"/>
          </p:cNvSpPr>
          <p:nvPr>
            <p:ph type="sldNum" sz="quarter" idx="10"/>
          </p:nvPr>
        </p:nvSpPr>
        <p:spPr/>
        <p:txBody>
          <a:bodyPr/>
          <a:lstStyle/>
          <a:p>
            <a:fld id="{9280E840-B6B9-4709-B760-23038C6B0156}" type="slidenum">
              <a:rPr lang="en-GB" smtClean="0"/>
              <a:t>19</a:t>
            </a:fld>
            <a:endParaRPr lang="en-GB"/>
          </a:p>
        </p:txBody>
      </p:sp>
    </p:spTree>
    <p:extLst>
      <p:ext uri="{BB962C8B-B14F-4D97-AF65-F5344CB8AC3E}">
        <p14:creationId xmlns:p14="http://schemas.microsoft.com/office/powerpoint/2010/main" val="28311803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How autonomous motion will work…?</a:t>
            </a:r>
          </a:p>
          <a:p>
            <a:endParaRPr lang="en-GB" dirty="0" smtClean="0"/>
          </a:p>
          <a:p>
            <a:r>
              <a:rPr lang="en-GB" dirty="0" smtClean="0"/>
              <a:t>Progress</a:t>
            </a:r>
            <a:r>
              <a:rPr lang="en-GB" baseline="0" dirty="0" smtClean="0"/>
              <a:t> – Arduino is complete</a:t>
            </a:r>
            <a:endParaRPr lang="en-GB" dirty="0" smtClean="0"/>
          </a:p>
          <a:p>
            <a:endParaRPr lang="en-GB" dirty="0" smtClean="0"/>
          </a:p>
          <a:p>
            <a:r>
              <a:rPr lang="en-GB" dirty="0" smtClean="0"/>
              <a:t>BASE STATION SOFTWARE</a:t>
            </a:r>
          </a:p>
          <a:p>
            <a:pPr lvl="1"/>
            <a:r>
              <a:rPr lang="en-GB" dirty="0" smtClean="0"/>
              <a:t>Receives Serial Input from Hope RFM98W</a:t>
            </a:r>
          </a:p>
          <a:p>
            <a:pPr lvl="1"/>
            <a:r>
              <a:rPr lang="en-GB" dirty="0" smtClean="0"/>
              <a:t>Live Graphs Data – and creates a GUI</a:t>
            </a:r>
          </a:p>
          <a:p>
            <a:pPr lvl="2"/>
            <a:r>
              <a:rPr lang="en-GB" dirty="0" smtClean="0"/>
              <a:t>Allows the system to send an input to the can, in order to make changes to the data receiving of the can</a:t>
            </a:r>
          </a:p>
          <a:p>
            <a:pPr lvl="1"/>
            <a:r>
              <a:rPr lang="en-GB" dirty="0" smtClean="0"/>
              <a:t>Calculates altitude from Pressure measurements and finds agricultural potential from the data.</a:t>
            </a:r>
          </a:p>
          <a:p>
            <a:pPr lvl="1"/>
            <a:endParaRPr lang="en-GB" dirty="0" smtClean="0"/>
          </a:p>
          <a:p>
            <a:pPr lvl="0"/>
            <a:r>
              <a:rPr lang="en-GB" dirty="0" smtClean="0"/>
              <a:t>CAN</a:t>
            </a:r>
            <a:r>
              <a:rPr lang="en-GB" baseline="0" dirty="0" smtClean="0"/>
              <a:t>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smtClean="0"/>
              <a:t>	</a:t>
            </a:r>
            <a:r>
              <a:rPr lang="en-GB" dirty="0" smtClean="0"/>
              <a:t>Receives the data from all the sensors and sends it via RF Transmission to the Ground 	Station and saves it on the SD Card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DATA PROCESSING</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mtClean="0"/>
              <a:t>	Finds trends in the data – graphs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	</a:t>
            </a:r>
          </a:p>
          <a:p>
            <a:pPr lvl="0"/>
            <a:endParaRPr lang="en-GB" dirty="0" smtClean="0"/>
          </a:p>
          <a:p>
            <a:endParaRPr lang="en-GB" dirty="0"/>
          </a:p>
        </p:txBody>
      </p:sp>
      <p:sp>
        <p:nvSpPr>
          <p:cNvPr id="4" name="Slide Number Placeholder 3"/>
          <p:cNvSpPr>
            <a:spLocks noGrp="1"/>
          </p:cNvSpPr>
          <p:nvPr>
            <p:ph type="sldNum" sz="quarter" idx="10"/>
          </p:nvPr>
        </p:nvSpPr>
        <p:spPr/>
        <p:txBody>
          <a:bodyPr/>
          <a:lstStyle/>
          <a:p>
            <a:fld id="{9280E840-B6B9-4709-B760-23038C6B0156}" type="slidenum">
              <a:rPr lang="en-GB" smtClean="0"/>
              <a:t>24</a:t>
            </a:fld>
            <a:endParaRPr lang="en-GB"/>
          </a:p>
        </p:txBody>
      </p:sp>
    </p:spTree>
    <p:extLst>
      <p:ext uri="{BB962C8B-B14F-4D97-AF65-F5344CB8AC3E}">
        <p14:creationId xmlns:p14="http://schemas.microsoft.com/office/powerpoint/2010/main" val="39099696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Waffle about how</a:t>
            </a:r>
            <a:r>
              <a:rPr lang="en-GB" baseline="0" dirty="0" smtClean="0"/>
              <a:t> well we’ve done and previous failed quadcopter</a:t>
            </a:r>
            <a:endParaRPr lang="en-GB" dirty="0"/>
          </a:p>
        </p:txBody>
      </p:sp>
      <p:sp>
        <p:nvSpPr>
          <p:cNvPr id="4" name="Slide Number Placeholder 3"/>
          <p:cNvSpPr>
            <a:spLocks noGrp="1"/>
          </p:cNvSpPr>
          <p:nvPr>
            <p:ph type="sldNum" sz="quarter" idx="10"/>
          </p:nvPr>
        </p:nvSpPr>
        <p:spPr/>
        <p:txBody>
          <a:bodyPr/>
          <a:lstStyle/>
          <a:p>
            <a:fld id="{1161C588-50D4-49B0-A360-440363635F86}" type="slidenum">
              <a:rPr lang="en-GB" smtClean="0"/>
              <a:t>3</a:t>
            </a:fld>
            <a:endParaRPr lang="en-GB"/>
          </a:p>
        </p:txBody>
      </p:sp>
    </p:spTree>
    <p:extLst>
      <p:ext uri="{BB962C8B-B14F-4D97-AF65-F5344CB8AC3E}">
        <p14:creationId xmlns:p14="http://schemas.microsoft.com/office/powerpoint/2010/main" val="4040292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To do the requirement and be</a:t>
            </a:r>
            <a:r>
              <a:rPr lang="en-GB" baseline="0" dirty="0" smtClean="0"/>
              <a:t> able to control it flying</a:t>
            </a:r>
            <a:endParaRPr lang="en-GB" dirty="0"/>
          </a:p>
        </p:txBody>
      </p:sp>
      <p:sp>
        <p:nvSpPr>
          <p:cNvPr id="4" name="Slide Number Placeholder 3"/>
          <p:cNvSpPr>
            <a:spLocks noGrp="1"/>
          </p:cNvSpPr>
          <p:nvPr>
            <p:ph type="sldNum" sz="quarter" idx="10"/>
          </p:nvPr>
        </p:nvSpPr>
        <p:spPr/>
        <p:txBody>
          <a:bodyPr/>
          <a:lstStyle/>
          <a:p>
            <a:fld id="{1161C588-50D4-49B0-A360-440363635F86}" type="slidenum">
              <a:rPr lang="en-GB" smtClean="0"/>
              <a:t>4</a:t>
            </a:fld>
            <a:endParaRPr lang="en-GB"/>
          </a:p>
        </p:txBody>
      </p:sp>
    </p:spTree>
    <p:extLst>
      <p:ext uri="{BB962C8B-B14F-4D97-AF65-F5344CB8AC3E}">
        <p14:creationId xmlns:p14="http://schemas.microsoft.com/office/powerpoint/2010/main" val="8824670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smtClean="0"/>
              <a:t>Parafoil</a:t>
            </a:r>
            <a:r>
              <a:rPr lang="en-GB" baseline="0" dirty="0" smtClean="0"/>
              <a:t>, </a:t>
            </a:r>
            <a:r>
              <a:rPr lang="en-GB" baseline="0" dirty="0" err="1" smtClean="0"/>
              <a:t>Quadcoptor</a:t>
            </a:r>
            <a:r>
              <a:rPr lang="en-GB" baseline="0" dirty="0" smtClean="0"/>
              <a:t>, other in that order</a:t>
            </a:r>
            <a:endParaRPr lang="en-GB" dirty="0"/>
          </a:p>
        </p:txBody>
      </p:sp>
      <p:sp>
        <p:nvSpPr>
          <p:cNvPr id="4" name="Slide Number Placeholder 3"/>
          <p:cNvSpPr>
            <a:spLocks noGrp="1"/>
          </p:cNvSpPr>
          <p:nvPr>
            <p:ph type="sldNum" sz="quarter" idx="10"/>
          </p:nvPr>
        </p:nvSpPr>
        <p:spPr/>
        <p:txBody>
          <a:bodyPr/>
          <a:lstStyle/>
          <a:p>
            <a:fld id="{1161C588-50D4-49B0-A360-440363635F86}" type="slidenum">
              <a:rPr lang="en-GB" smtClean="0"/>
              <a:t>5</a:t>
            </a:fld>
            <a:endParaRPr lang="en-GB"/>
          </a:p>
        </p:txBody>
      </p:sp>
    </p:spTree>
    <p:extLst>
      <p:ext uri="{BB962C8B-B14F-4D97-AF65-F5344CB8AC3E}">
        <p14:creationId xmlns:p14="http://schemas.microsoft.com/office/powerpoint/2010/main" val="2870541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Orientation</a:t>
            </a:r>
            <a:endParaRPr lang="en-GB" dirty="0"/>
          </a:p>
        </p:txBody>
      </p:sp>
      <p:sp>
        <p:nvSpPr>
          <p:cNvPr id="4" name="Slide Number Placeholder 3"/>
          <p:cNvSpPr>
            <a:spLocks noGrp="1"/>
          </p:cNvSpPr>
          <p:nvPr>
            <p:ph type="sldNum" sz="quarter" idx="10"/>
          </p:nvPr>
        </p:nvSpPr>
        <p:spPr/>
        <p:txBody>
          <a:bodyPr/>
          <a:lstStyle/>
          <a:p>
            <a:fld id="{1161C588-50D4-49B0-A360-440363635F86}" type="slidenum">
              <a:rPr lang="en-GB" smtClean="0"/>
              <a:t>7</a:t>
            </a:fld>
            <a:endParaRPr lang="en-GB"/>
          </a:p>
        </p:txBody>
      </p:sp>
    </p:spTree>
    <p:extLst>
      <p:ext uri="{BB962C8B-B14F-4D97-AF65-F5344CB8AC3E}">
        <p14:creationId xmlns:p14="http://schemas.microsoft.com/office/powerpoint/2010/main" val="6801543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Option of </a:t>
            </a:r>
            <a:r>
              <a:rPr lang="en-GB" dirty="0" err="1" smtClean="0"/>
              <a:t>holdy</a:t>
            </a:r>
            <a:r>
              <a:rPr lang="en-GB" dirty="0" smtClean="0"/>
              <a:t> </a:t>
            </a:r>
            <a:r>
              <a:rPr lang="en-GB" dirty="0" err="1" smtClean="0"/>
              <a:t>thingys</a:t>
            </a:r>
            <a:r>
              <a:rPr lang="en-GB" dirty="0" smtClean="0"/>
              <a:t> and plate</a:t>
            </a:r>
            <a:r>
              <a:rPr lang="en-GB" baseline="0" dirty="0" smtClean="0"/>
              <a:t> to rest on, also fillet for strength, going into discussion of how lines act as focus points for stress</a:t>
            </a:r>
            <a:endParaRPr lang="en-GB" dirty="0"/>
          </a:p>
        </p:txBody>
      </p:sp>
      <p:sp>
        <p:nvSpPr>
          <p:cNvPr id="4" name="Slide Number Placeholder 3"/>
          <p:cNvSpPr>
            <a:spLocks noGrp="1"/>
          </p:cNvSpPr>
          <p:nvPr>
            <p:ph type="sldNum" sz="quarter" idx="10"/>
          </p:nvPr>
        </p:nvSpPr>
        <p:spPr/>
        <p:txBody>
          <a:bodyPr/>
          <a:lstStyle/>
          <a:p>
            <a:fld id="{1161C588-50D4-49B0-A360-440363635F86}" type="slidenum">
              <a:rPr lang="en-GB" smtClean="0"/>
              <a:t>8</a:t>
            </a:fld>
            <a:endParaRPr lang="en-GB"/>
          </a:p>
        </p:txBody>
      </p:sp>
    </p:spTree>
    <p:extLst>
      <p:ext uri="{BB962C8B-B14F-4D97-AF65-F5344CB8AC3E}">
        <p14:creationId xmlns:p14="http://schemas.microsoft.com/office/powerpoint/2010/main" val="9406225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280E840-B6B9-4709-B760-23038C6B0156}" type="slidenum">
              <a:rPr lang="en-GB" smtClean="0"/>
              <a:t>9</a:t>
            </a:fld>
            <a:endParaRPr lang="en-GB"/>
          </a:p>
        </p:txBody>
      </p:sp>
    </p:spTree>
    <p:extLst>
      <p:ext uri="{BB962C8B-B14F-4D97-AF65-F5344CB8AC3E}">
        <p14:creationId xmlns:p14="http://schemas.microsoft.com/office/powerpoint/2010/main" val="16686121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MAKE SURE YOU</a:t>
            </a:r>
            <a:r>
              <a:rPr lang="en-GB" baseline="0" dirty="0" smtClean="0"/>
              <a:t> NOTE THAT THIS WAS UNNECESSARY</a:t>
            </a:r>
            <a:endParaRPr lang="en-GB" dirty="0"/>
          </a:p>
        </p:txBody>
      </p:sp>
      <p:sp>
        <p:nvSpPr>
          <p:cNvPr id="4" name="Slide Number Placeholder 3"/>
          <p:cNvSpPr>
            <a:spLocks noGrp="1"/>
          </p:cNvSpPr>
          <p:nvPr>
            <p:ph type="sldNum" sz="quarter" idx="10"/>
          </p:nvPr>
        </p:nvSpPr>
        <p:spPr/>
        <p:txBody>
          <a:bodyPr/>
          <a:lstStyle/>
          <a:p>
            <a:fld id="{1161C588-50D4-49B0-A360-440363635F86}" type="slidenum">
              <a:rPr lang="en-GB" smtClean="0"/>
              <a:t>12</a:t>
            </a:fld>
            <a:endParaRPr lang="en-GB"/>
          </a:p>
        </p:txBody>
      </p:sp>
    </p:spTree>
    <p:extLst>
      <p:ext uri="{BB962C8B-B14F-4D97-AF65-F5344CB8AC3E}">
        <p14:creationId xmlns:p14="http://schemas.microsoft.com/office/powerpoint/2010/main" val="2104980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Meeting</a:t>
            </a:r>
            <a:r>
              <a:rPr lang="en-GB" baseline="0" dirty="0" smtClean="0"/>
              <a:t> our specification</a:t>
            </a:r>
          </a:p>
          <a:p>
            <a:r>
              <a:rPr lang="en-GB" baseline="0" dirty="0" smtClean="0"/>
              <a:t>Avoiding the tempting to put all the sensors we could find</a:t>
            </a:r>
          </a:p>
          <a:p>
            <a:endParaRPr lang="en-GB" baseline="0" dirty="0" smtClean="0"/>
          </a:p>
          <a:p>
            <a:r>
              <a:rPr lang="en-GB" baseline="0" dirty="0" smtClean="0"/>
              <a:t>To meet primary mission, we immediately need a temperature and pressure system, a MS5637, meets all of these specifications – 0.01C accuracy and 0.1mbar and also need an RF transceiver setup.</a:t>
            </a:r>
          </a:p>
          <a:p>
            <a:endParaRPr lang="en-GB" baseline="0" dirty="0" smtClean="0"/>
          </a:p>
          <a:p>
            <a:r>
              <a:rPr lang="en-GB" baseline="0" dirty="0" smtClean="0"/>
              <a:t>Hope RFM98W – Low Power, Long Range (has been used to around 180km!!) – </a:t>
            </a:r>
          </a:p>
          <a:p>
            <a:r>
              <a:rPr lang="en-GB" baseline="0" dirty="0" smtClean="0"/>
              <a:t>Communication spread over different frequency channels and data-rates – SPREAD SPECTRUM TECHNOLOGY</a:t>
            </a:r>
          </a:p>
          <a:p>
            <a:r>
              <a:rPr lang="en-GB" baseline="0" dirty="0" smtClean="0"/>
              <a:t>Data range rates can range from 0.3kbps to 50kbps</a:t>
            </a:r>
          </a:p>
        </p:txBody>
      </p:sp>
      <p:sp>
        <p:nvSpPr>
          <p:cNvPr id="4" name="Slide Number Placeholder 3"/>
          <p:cNvSpPr>
            <a:spLocks noGrp="1"/>
          </p:cNvSpPr>
          <p:nvPr>
            <p:ph type="sldNum" sz="quarter" idx="10"/>
          </p:nvPr>
        </p:nvSpPr>
        <p:spPr/>
        <p:txBody>
          <a:bodyPr/>
          <a:lstStyle/>
          <a:p>
            <a:fld id="{9280E840-B6B9-4709-B760-23038C6B0156}" type="slidenum">
              <a:rPr lang="en-GB" smtClean="0"/>
              <a:t>16</a:t>
            </a:fld>
            <a:endParaRPr lang="en-GB"/>
          </a:p>
        </p:txBody>
      </p:sp>
    </p:spTree>
    <p:extLst>
      <p:ext uri="{BB962C8B-B14F-4D97-AF65-F5344CB8AC3E}">
        <p14:creationId xmlns:p14="http://schemas.microsoft.com/office/powerpoint/2010/main" val="474024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2/1/2016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2/1/2016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2/1/2016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2/1/2016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2/1/2016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2/1/2016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2/1/2016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2/1/2016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2/1/2016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2/1/2016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2/1/2016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2/1/2016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2/1/2016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2/1/2016</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2/1/2016</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0504" y="976320"/>
            <a:ext cx="10572000" cy="2971051"/>
          </a:xfrm>
        </p:spPr>
        <p:txBody>
          <a:bodyPr/>
          <a:lstStyle/>
          <a:p>
            <a:r>
              <a:rPr lang="en-GB" dirty="0" smtClean="0"/>
              <a:t>CanSat:</a:t>
            </a:r>
            <a:br>
              <a:rPr lang="en-GB" dirty="0" smtClean="0"/>
            </a:br>
            <a:r>
              <a:rPr lang="en-GB" dirty="0" smtClean="0"/>
              <a:t>Cyclone</a:t>
            </a:r>
            <a:endParaRPr lang="en-GB" dirty="0"/>
          </a:p>
        </p:txBody>
      </p:sp>
      <p:sp>
        <p:nvSpPr>
          <p:cNvPr id="3" name="Subtitle 2"/>
          <p:cNvSpPr>
            <a:spLocks noGrp="1"/>
          </p:cNvSpPr>
          <p:nvPr>
            <p:ph type="subTitle" idx="1"/>
          </p:nvPr>
        </p:nvSpPr>
        <p:spPr>
          <a:xfrm>
            <a:off x="1028670" y="5330263"/>
            <a:ext cx="10323834" cy="1108459"/>
          </a:xfrm>
        </p:spPr>
        <p:txBody>
          <a:bodyPr>
            <a:normAutofit/>
          </a:bodyPr>
          <a:lstStyle/>
          <a:p>
            <a:r>
              <a:rPr lang="en-GB" dirty="0" smtClean="0"/>
              <a:t>Ashwin Ahuja, Benjamin Yass, Quentin Gueroult, William Eustace, James Crompton, Nicholas Palmer, Daniel Halstead, Philip Fernandes, Monty Evans</a:t>
            </a:r>
            <a:endParaRPr lang="en-GB" dirty="0"/>
          </a:p>
          <a:p>
            <a:r>
              <a:rPr lang="en-GB" b="1" u="sng" dirty="0" smtClean="0"/>
              <a:t>http://teamcycl.one</a:t>
            </a:r>
            <a:endParaRPr lang="en-GB" b="1" u="sng" dirty="0"/>
          </a:p>
        </p:txBody>
      </p:sp>
      <p:pic>
        <p:nvPicPr>
          <p:cNvPr id="2050" name="Picture 2" descr="https://scontent-lhr3-1.xx.fbcdn.net/hphotos-xft1/v/t1.0-9/11825087_1484801588480584_8041760463504039985_n.png?oh=ac455e98f46eb93c94491510b7891a2d&amp;oe=573211E7"/>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27288" y="1537423"/>
            <a:ext cx="2329616" cy="24099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0953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How we are making it</a:t>
            </a:r>
            <a:endParaRPr lang="en-GB" dirty="0"/>
          </a:p>
        </p:txBody>
      </p:sp>
      <p:sp>
        <p:nvSpPr>
          <p:cNvPr id="3" name="Content Placeholder 2"/>
          <p:cNvSpPr>
            <a:spLocks noGrp="1"/>
          </p:cNvSpPr>
          <p:nvPr>
            <p:ph idx="1"/>
          </p:nvPr>
        </p:nvSpPr>
        <p:spPr>
          <a:xfrm>
            <a:off x="391010" y="2320807"/>
            <a:ext cx="2529172" cy="2811631"/>
          </a:xfrm>
        </p:spPr>
        <p:txBody>
          <a:bodyPr>
            <a:normAutofit fontScale="92500"/>
          </a:bodyPr>
          <a:lstStyle/>
          <a:p>
            <a:endParaRPr lang="en-GB" sz="2400" dirty="0" smtClean="0"/>
          </a:p>
          <a:p>
            <a:r>
              <a:rPr lang="en-GB" sz="2400" dirty="0" smtClean="0"/>
              <a:t>3D Printing on the Cube</a:t>
            </a:r>
          </a:p>
          <a:p>
            <a:endParaRPr lang="en-GB" sz="2400" dirty="0" smtClean="0"/>
          </a:p>
          <a:p>
            <a:r>
              <a:rPr lang="en-GB" sz="2400" dirty="0" smtClean="0"/>
              <a:t>Bolting pieces together</a:t>
            </a:r>
            <a:endParaRPr lang="en-GB" sz="2400" dirty="0"/>
          </a:p>
        </p:txBody>
      </p:sp>
      <p:pic>
        <p:nvPicPr>
          <p:cNvPr id="4098" name="Picture 2" descr="http://dri1.img.digitalrivercontent.net/Storefront/Company/msintl/images/English/en-INTL-3DSystems-Cube-Printer-Gen3-Gray-DGF-00038/en-INTL-L-3DSystems-Cube-Printer-Gen3-Gray-DGF-00038-RM3-mnco.jpg"/>
          <p:cNvPicPr>
            <a:picLocks noChangeAspect="1" noChangeArrowheads="1"/>
          </p:cNvPicPr>
          <p:nvPr/>
        </p:nvPicPr>
        <p:blipFill rotWithShape="1">
          <a:blip r:embed="rId2">
            <a:extLst>
              <a:ext uri="{28A0092B-C50C-407E-A947-70E740481C1C}">
                <a14:useLocalDpi xmlns:a14="http://schemas.microsoft.com/office/drawing/2010/main" val="0"/>
              </a:ext>
            </a:extLst>
          </a:blip>
          <a:srcRect l="19135" r="18283"/>
          <a:stretch/>
        </p:blipFill>
        <p:spPr bwMode="auto">
          <a:xfrm>
            <a:off x="3183299" y="2649991"/>
            <a:ext cx="3158508" cy="284002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6791463" y="2320807"/>
            <a:ext cx="5200447" cy="3881976"/>
          </a:xfrm>
          <a:prstGeom prst="rect">
            <a:avLst/>
          </a:prstGeom>
        </p:spPr>
      </p:pic>
    </p:spTree>
    <p:extLst>
      <p:ext uri="{BB962C8B-B14F-4D97-AF65-F5344CB8AC3E}">
        <p14:creationId xmlns:p14="http://schemas.microsoft.com/office/powerpoint/2010/main" val="3589306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Redesign </a:t>
            </a:r>
            <a:endParaRPr lang="en-GB" dirty="0"/>
          </a:p>
        </p:txBody>
      </p:sp>
      <p:pic>
        <p:nvPicPr>
          <p:cNvPr id="4" name="Content Placeholder 3"/>
          <p:cNvPicPr>
            <a:picLocks noGrp="1" noChangeAspect="1"/>
          </p:cNvPicPr>
          <p:nvPr>
            <p:ph idx="1"/>
          </p:nvPr>
        </p:nvPicPr>
        <p:blipFill>
          <a:blip r:embed="rId2"/>
          <a:stretch>
            <a:fillRect/>
          </a:stretch>
        </p:blipFill>
        <p:spPr>
          <a:xfrm>
            <a:off x="1168052" y="2354693"/>
            <a:ext cx="2303310" cy="4258700"/>
          </a:xfrm>
          <a:prstGeom prst="rect">
            <a:avLst/>
          </a:prstGeom>
        </p:spPr>
      </p:pic>
      <p:pic>
        <p:nvPicPr>
          <p:cNvPr id="5" name="Picture 4"/>
          <p:cNvPicPr>
            <a:picLocks noChangeAspect="1"/>
          </p:cNvPicPr>
          <p:nvPr/>
        </p:nvPicPr>
        <p:blipFill>
          <a:blip r:embed="rId3"/>
          <a:stretch>
            <a:fillRect/>
          </a:stretch>
        </p:blipFill>
        <p:spPr>
          <a:xfrm>
            <a:off x="6095999" y="2030228"/>
            <a:ext cx="5431542" cy="2321079"/>
          </a:xfrm>
          <a:prstGeom prst="rect">
            <a:avLst/>
          </a:prstGeom>
        </p:spPr>
      </p:pic>
      <p:pic>
        <p:nvPicPr>
          <p:cNvPr id="7" name="Picture 6"/>
          <p:cNvPicPr>
            <a:picLocks noChangeAspect="1"/>
          </p:cNvPicPr>
          <p:nvPr/>
        </p:nvPicPr>
        <p:blipFill>
          <a:blip r:embed="rId4"/>
          <a:stretch>
            <a:fillRect/>
          </a:stretch>
        </p:blipFill>
        <p:spPr>
          <a:xfrm>
            <a:off x="6095999" y="4879780"/>
            <a:ext cx="5431542" cy="1866348"/>
          </a:xfrm>
          <a:prstGeom prst="rect">
            <a:avLst/>
          </a:prstGeom>
        </p:spPr>
      </p:pic>
    </p:spTree>
    <p:extLst>
      <p:ext uri="{BB962C8B-B14F-4D97-AF65-F5344CB8AC3E}">
        <p14:creationId xmlns:p14="http://schemas.microsoft.com/office/powerpoint/2010/main" val="2611524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Unfolding the arms</a:t>
            </a:r>
            <a:endParaRPr lang="en-GB" dirty="0"/>
          </a:p>
        </p:txBody>
      </p:sp>
      <p:pic>
        <p:nvPicPr>
          <p:cNvPr id="4" name="Picture 3"/>
          <p:cNvPicPr>
            <a:picLocks noChangeAspect="1"/>
          </p:cNvPicPr>
          <p:nvPr/>
        </p:nvPicPr>
        <p:blipFill>
          <a:blip r:embed="rId3"/>
          <a:stretch>
            <a:fillRect/>
          </a:stretch>
        </p:blipFill>
        <p:spPr>
          <a:xfrm>
            <a:off x="3170925" y="2128441"/>
            <a:ext cx="6113785" cy="2162545"/>
          </a:xfrm>
          <a:prstGeom prst="rect">
            <a:avLst/>
          </a:prstGeom>
        </p:spPr>
      </p:pic>
      <p:pic>
        <p:nvPicPr>
          <p:cNvPr id="5" name="Picture 4"/>
          <p:cNvPicPr>
            <a:picLocks noChangeAspect="1"/>
          </p:cNvPicPr>
          <p:nvPr/>
        </p:nvPicPr>
        <p:blipFill>
          <a:blip r:embed="rId4"/>
          <a:stretch>
            <a:fillRect/>
          </a:stretch>
        </p:blipFill>
        <p:spPr>
          <a:xfrm>
            <a:off x="3182127" y="4657601"/>
            <a:ext cx="6102583" cy="2051384"/>
          </a:xfrm>
          <a:prstGeom prst="rect">
            <a:avLst/>
          </a:prstGeom>
        </p:spPr>
      </p:pic>
    </p:spTree>
    <p:extLst>
      <p:ext uri="{BB962C8B-B14F-4D97-AF65-F5344CB8AC3E}">
        <p14:creationId xmlns:p14="http://schemas.microsoft.com/office/powerpoint/2010/main" val="2194585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VID_20160119_221631">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326056" y="0"/>
            <a:ext cx="3841660" cy="6828184"/>
          </a:xfrm>
        </p:spPr>
      </p:pic>
    </p:spTree>
    <p:extLst>
      <p:ext uri="{BB962C8B-B14F-4D97-AF65-F5344CB8AC3E}">
        <p14:creationId xmlns:p14="http://schemas.microsoft.com/office/powerpoint/2010/main" val="2662941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45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Electronics and Software</a:t>
            </a:r>
            <a:endParaRPr lang="en-GB" dirty="0"/>
          </a:p>
        </p:txBody>
      </p:sp>
      <p:sp>
        <p:nvSpPr>
          <p:cNvPr id="3" name="Subtitle 2"/>
          <p:cNvSpPr>
            <a:spLocks noGrp="1"/>
          </p:cNvSpPr>
          <p:nvPr>
            <p:ph type="subTitle" idx="1"/>
          </p:nvPr>
        </p:nvSpPr>
        <p:spPr/>
        <p:txBody>
          <a:bodyPr/>
          <a:lstStyle/>
          <a:p>
            <a:endParaRPr lang="en-GB"/>
          </a:p>
        </p:txBody>
      </p:sp>
    </p:spTree>
    <p:extLst>
      <p:ext uri="{BB962C8B-B14F-4D97-AF65-F5344CB8AC3E}">
        <p14:creationId xmlns:p14="http://schemas.microsoft.com/office/powerpoint/2010/main" val="31026535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Deciding on Parts</a:t>
            </a:r>
            <a:endParaRPr lang="en-GB" dirty="0"/>
          </a:p>
        </p:txBody>
      </p:sp>
      <p:sp>
        <p:nvSpPr>
          <p:cNvPr id="3" name="Content Placeholder 2"/>
          <p:cNvSpPr>
            <a:spLocks noGrp="1"/>
          </p:cNvSpPr>
          <p:nvPr>
            <p:ph idx="1"/>
          </p:nvPr>
        </p:nvSpPr>
        <p:spPr/>
        <p:txBody>
          <a:bodyPr>
            <a:normAutofit/>
          </a:bodyPr>
          <a:lstStyle/>
          <a:p>
            <a:pPr>
              <a:lnSpc>
                <a:spcPct val="150000"/>
              </a:lnSpc>
            </a:pPr>
            <a:r>
              <a:rPr lang="en-GB" sz="2800" dirty="0" smtClean="0"/>
              <a:t>Sensor System</a:t>
            </a:r>
          </a:p>
          <a:p>
            <a:pPr>
              <a:lnSpc>
                <a:spcPct val="150000"/>
              </a:lnSpc>
            </a:pPr>
            <a:r>
              <a:rPr lang="en-GB" sz="2800" dirty="0" smtClean="0"/>
              <a:t>Camera System</a:t>
            </a:r>
          </a:p>
          <a:p>
            <a:pPr>
              <a:lnSpc>
                <a:spcPct val="150000"/>
              </a:lnSpc>
            </a:pPr>
            <a:r>
              <a:rPr lang="en-GB" sz="2800" dirty="0" smtClean="0"/>
              <a:t>Flight System</a:t>
            </a:r>
            <a:endParaRPr lang="en-GB" sz="2800" dirty="0"/>
          </a:p>
        </p:txBody>
      </p:sp>
    </p:spTree>
    <p:extLst>
      <p:ext uri="{BB962C8B-B14F-4D97-AF65-F5344CB8AC3E}">
        <p14:creationId xmlns:p14="http://schemas.microsoft.com/office/powerpoint/2010/main" val="1331393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Sensor System</a:t>
            </a:r>
            <a:endParaRPr lang="en-GB" dirty="0"/>
          </a:p>
        </p:txBody>
      </p:sp>
      <p:sp>
        <p:nvSpPr>
          <p:cNvPr id="3" name="Content Placeholder 2"/>
          <p:cNvSpPr>
            <a:spLocks noGrp="1"/>
          </p:cNvSpPr>
          <p:nvPr>
            <p:ph idx="1"/>
          </p:nvPr>
        </p:nvSpPr>
        <p:spPr>
          <a:xfrm>
            <a:off x="270072" y="2252767"/>
            <a:ext cx="11373288" cy="4224233"/>
          </a:xfrm>
        </p:spPr>
        <p:txBody>
          <a:bodyPr/>
          <a:lstStyle/>
          <a:p>
            <a:r>
              <a:rPr lang="en-GB" sz="2000" dirty="0" smtClean="0"/>
              <a:t>Temperature and Pressure – MS5637</a:t>
            </a:r>
          </a:p>
          <a:p>
            <a:r>
              <a:rPr lang="en-GB" sz="2000" dirty="0"/>
              <a:t>RF Transceiver System – Hope RFM98W</a:t>
            </a:r>
            <a:endParaRPr lang="en-GB" sz="2000" dirty="0" smtClean="0"/>
          </a:p>
          <a:p>
            <a:r>
              <a:rPr lang="en-GB" sz="2000" dirty="0" smtClean="0"/>
              <a:t>Temperature and Humidity – HYT271</a:t>
            </a:r>
          </a:p>
          <a:p>
            <a:r>
              <a:rPr lang="en-GB" sz="2000" dirty="0" smtClean="0"/>
              <a:t>GPS – GP-2106</a:t>
            </a:r>
          </a:p>
          <a:p>
            <a:r>
              <a:rPr lang="en-GB" sz="2000" dirty="0" smtClean="0"/>
              <a:t>9DOF IMU – Sparkfun 9DOF IMU</a:t>
            </a:r>
          </a:p>
          <a:p>
            <a:r>
              <a:rPr lang="en-GB" sz="2000" dirty="0" smtClean="0"/>
              <a:t>SD Card – Sparkfun </a:t>
            </a:r>
            <a:r>
              <a:rPr lang="en-GB" sz="2000" dirty="0" err="1" smtClean="0"/>
              <a:t>OpenLog</a:t>
            </a:r>
            <a:endParaRPr lang="en-GB" sz="2000" dirty="0" smtClean="0"/>
          </a:p>
          <a:p>
            <a:endParaRPr lang="en-GB" dirty="0"/>
          </a:p>
        </p:txBody>
      </p:sp>
    </p:spTree>
    <p:extLst>
      <p:ext uri="{BB962C8B-B14F-4D97-AF65-F5344CB8AC3E}">
        <p14:creationId xmlns:p14="http://schemas.microsoft.com/office/powerpoint/2010/main" val="2976624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Camera System</a:t>
            </a:r>
            <a:endParaRPr lang="en-GB" dirty="0"/>
          </a:p>
        </p:txBody>
      </p:sp>
      <p:sp>
        <p:nvSpPr>
          <p:cNvPr id="3" name="Content Placeholder 2"/>
          <p:cNvSpPr>
            <a:spLocks noGrp="1"/>
          </p:cNvSpPr>
          <p:nvPr>
            <p:ph idx="1"/>
          </p:nvPr>
        </p:nvSpPr>
        <p:spPr/>
        <p:txBody>
          <a:bodyPr>
            <a:normAutofit/>
          </a:bodyPr>
          <a:lstStyle/>
          <a:p>
            <a:r>
              <a:rPr lang="en-GB" sz="2000" dirty="0" smtClean="0"/>
              <a:t>1</a:t>
            </a:r>
            <a:r>
              <a:rPr lang="en-GB" sz="2000" baseline="30000" dirty="0" smtClean="0"/>
              <a:t>st</a:t>
            </a:r>
            <a:r>
              <a:rPr lang="en-GB" sz="2000" dirty="0" smtClean="0"/>
              <a:t> Plan was making use of 2.4GHz (</a:t>
            </a:r>
            <a:r>
              <a:rPr lang="en-GB" sz="2000" dirty="0" err="1" smtClean="0"/>
              <a:t>WiFi</a:t>
            </a:r>
            <a:r>
              <a:rPr lang="en-GB" sz="2000" dirty="0" smtClean="0"/>
              <a:t> transmission) using an Intel Edison and a mini HD camera</a:t>
            </a:r>
          </a:p>
          <a:p>
            <a:r>
              <a:rPr lang="en-GB" sz="2000" dirty="0" smtClean="0"/>
              <a:t>Final plan was making use of 5.8GHz FPV Transmission</a:t>
            </a:r>
          </a:p>
          <a:p>
            <a:pPr lvl="1"/>
            <a:r>
              <a:rPr lang="en-GB" sz="1800" dirty="0" smtClean="0"/>
              <a:t>Mini HD Camera</a:t>
            </a:r>
          </a:p>
          <a:p>
            <a:pPr lvl="1"/>
            <a:r>
              <a:rPr lang="en-GB" sz="1800" dirty="0" smtClean="0"/>
              <a:t>25mW FPV Transmitter</a:t>
            </a:r>
          </a:p>
          <a:p>
            <a:pPr lvl="1"/>
            <a:endParaRPr lang="en-GB" sz="1800" dirty="0"/>
          </a:p>
        </p:txBody>
      </p:sp>
    </p:spTree>
    <p:extLst>
      <p:ext uri="{BB962C8B-B14F-4D97-AF65-F5344CB8AC3E}">
        <p14:creationId xmlns:p14="http://schemas.microsoft.com/office/powerpoint/2010/main" val="6507312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Flight System	</a:t>
            </a:r>
            <a:endParaRPr lang="en-GB" dirty="0"/>
          </a:p>
        </p:txBody>
      </p:sp>
      <p:sp>
        <p:nvSpPr>
          <p:cNvPr id="3" name="Content Placeholder 2"/>
          <p:cNvSpPr>
            <a:spLocks noGrp="1"/>
          </p:cNvSpPr>
          <p:nvPr>
            <p:ph idx="1"/>
          </p:nvPr>
        </p:nvSpPr>
        <p:spPr/>
        <p:txBody>
          <a:bodyPr>
            <a:normAutofit/>
          </a:bodyPr>
          <a:lstStyle/>
          <a:p>
            <a:r>
              <a:rPr lang="en-GB" sz="2000" dirty="0"/>
              <a:t>Control Board – </a:t>
            </a:r>
            <a:r>
              <a:rPr lang="en-GB" sz="2000" dirty="0" err="1"/>
              <a:t>OpenPilot</a:t>
            </a:r>
            <a:r>
              <a:rPr lang="en-GB" sz="2000" dirty="0"/>
              <a:t> </a:t>
            </a:r>
            <a:r>
              <a:rPr lang="en-GB" sz="2000" dirty="0" smtClean="0"/>
              <a:t>CC3D</a:t>
            </a:r>
          </a:p>
          <a:p>
            <a:r>
              <a:rPr lang="en-GB" sz="2000" dirty="0"/>
              <a:t>Turnigy Outrunner V2 </a:t>
            </a:r>
            <a:r>
              <a:rPr lang="en-GB" sz="2000" dirty="0" smtClean="0"/>
              <a:t>Motors</a:t>
            </a:r>
            <a:endParaRPr lang="en-GB" sz="2000" dirty="0"/>
          </a:p>
          <a:p>
            <a:r>
              <a:rPr lang="en-GB" sz="2000" dirty="0"/>
              <a:t>DYS 15A </a:t>
            </a:r>
            <a:r>
              <a:rPr lang="en-GB" sz="2000" dirty="0" smtClean="0"/>
              <a:t>ESCs</a:t>
            </a:r>
          </a:p>
          <a:p>
            <a:r>
              <a:rPr lang="en-GB" sz="2000" dirty="0" smtClean="0"/>
              <a:t>2.4GHz TX / RX Transceiver System</a:t>
            </a:r>
          </a:p>
          <a:p>
            <a:r>
              <a:rPr lang="en-GB" sz="2000" dirty="0" smtClean="0"/>
              <a:t>850mAh Battery – 11.1V (3S)</a:t>
            </a:r>
          </a:p>
        </p:txBody>
      </p:sp>
      <p:pic>
        <p:nvPicPr>
          <p:cNvPr id="4" name="Picture 3"/>
          <p:cNvPicPr>
            <a:picLocks noChangeAspect="1"/>
          </p:cNvPicPr>
          <p:nvPr/>
        </p:nvPicPr>
        <p:blipFill>
          <a:blip r:embed="rId3"/>
          <a:stretch>
            <a:fillRect/>
          </a:stretch>
        </p:blipFill>
        <p:spPr>
          <a:xfrm>
            <a:off x="7056120" y="2583180"/>
            <a:ext cx="4572000" cy="3429000"/>
          </a:xfrm>
          <a:prstGeom prst="rect">
            <a:avLst/>
          </a:prstGeom>
        </p:spPr>
      </p:pic>
    </p:spTree>
    <p:extLst>
      <p:ext uri="{BB962C8B-B14F-4D97-AF65-F5344CB8AC3E}">
        <p14:creationId xmlns:p14="http://schemas.microsoft.com/office/powerpoint/2010/main" val="15636231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Calculating thrust</a:t>
            </a:r>
            <a:endParaRPr lang="en-GB"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18712" y="2222287"/>
                <a:ext cx="11205648" cy="4635713"/>
              </a:xfrm>
            </p:spPr>
            <p:txBody>
              <a:bodyPr>
                <a:normAutofit/>
              </a:bodyPr>
              <a:lstStyle/>
              <a:p>
                <a14:m>
                  <m:oMath xmlns:m="http://schemas.openxmlformats.org/officeDocument/2006/math">
                    <m:r>
                      <a:rPr lang="en-GB" sz="2400" b="0" i="1" smtClean="0">
                        <a:latin typeface="Cambria Math" panose="02040503050406030204" pitchFamily="18" charset="0"/>
                      </a:rPr>
                      <m:t>𝑃𝑜𝑤𝑒𝑟</m:t>
                    </m:r>
                    <m:r>
                      <a:rPr lang="en-GB" sz="2400" b="0" i="1" smtClean="0">
                        <a:latin typeface="Cambria Math" panose="02040503050406030204" pitchFamily="18" charset="0"/>
                      </a:rPr>
                      <m:t>=</m:t>
                    </m:r>
                    <m:r>
                      <a:rPr lang="en-GB" sz="2400" b="0" i="1" smtClean="0">
                        <a:latin typeface="Cambria Math" panose="02040503050406030204" pitchFamily="18" charset="0"/>
                      </a:rPr>
                      <m:t>𝑃𝑟𝑜𝑝</m:t>
                    </m:r>
                    <m:r>
                      <a:rPr lang="en-GB" sz="2400" b="0" i="1" smtClean="0">
                        <a:latin typeface="Cambria Math" panose="02040503050406030204" pitchFamily="18" charset="0"/>
                      </a:rPr>
                      <m:t> </m:t>
                    </m:r>
                    <m:r>
                      <a:rPr lang="en-GB" sz="2400" b="0" i="1" smtClean="0">
                        <a:latin typeface="Cambria Math" panose="02040503050406030204" pitchFamily="18" charset="0"/>
                      </a:rPr>
                      <m:t>𝐶𝑜𝑛𝑠𝑡𝑎𝑛𝑡</m:t>
                    </m:r>
                    <m:r>
                      <a:rPr lang="en-GB" sz="2400" b="0" i="1" smtClean="0">
                        <a:latin typeface="Cambria Math" panose="02040503050406030204" pitchFamily="18" charset="0"/>
                      </a:rPr>
                      <m:t> × </m:t>
                    </m:r>
                    <m:sSup>
                      <m:sSupPr>
                        <m:ctrlPr>
                          <a:rPr lang="en-GB" sz="2400" b="0" i="1" smtClean="0">
                            <a:latin typeface="Cambria Math" panose="02040503050406030204" pitchFamily="18" charset="0"/>
                            <a:ea typeface="Cambria Math" panose="02040503050406030204" pitchFamily="18" charset="0"/>
                          </a:rPr>
                        </m:ctrlPr>
                      </m:sSupPr>
                      <m:e>
                        <m:r>
                          <a:rPr lang="en-GB" sz="2400" b="0" i="1" smtClean="0">
                            <a:latin typeface="Cambria Math" panose="02040503050406030204" pitchFamily="18" charset="0"/>
                            <a:ea typeface="Cambria Math" panose="02040503050406030204" pitchFamily="18" charset="0"/>
                          </a:rPr>
                          <m:t>𝑟𝑝𝑚</m:t>
                        </m:r>
                      </m:e>
                      <m:sup>
                        <m:r>
                          <a:rPr lang="en-GB" sz="2400" b="0" i="1" smtClean="0">
                            <a:latin typeface="Cambria Math" panose="02040503050406030204" pitchFamily="18" charset="0"/>
                            <a:ea typeface="Cambria Math" panose="02040503050406030204" pitchFamily="18" charset="0"/>
                          </a:rPr>
                          <m:t>𝑃𝑜𝑤𝑒𝑟</m:t>
                        </m:r>
                        <m:r>
                          <a:rPr lang="en-GB" sz="2400" b="0" i="1" smtClean="0">
                            <a:latin typeface="Cambria Math" panose="02040503050406030204" pitchFamily="18" charset="0"/>
                            <a:ea typeface="Cambria Math" panose="02040503050406030204" pitchFamily="18" charset="0"/>
                          </a:rPr>
                          <m:t> </m:t>
                        </m:r>
                        <m:r>
                          <a:rPr lang="en-GB" sz="2400" b="0" i="1" smtClean="0">
                            <a:latin typeface="Cambria Math" panose="02040503050406030204" pitchFamily="18" charset="0"/>
                            <a:ea typeface="Cambria Math" panose="02040503050406030204" pitchFamily="18" charset="0"/>
                          </a:rPr>
                          <m:t>𝐹𝑎𝑐𝑡𝑜𝑟</m:t>
                        </m:r>
                      </m:sup>
                    </m:sSup>
                  </m:oMath>
                </a14:m>
                <a:endParaRPr lang="en-GB" sz="2400" dirty="0" smtClean="0"/>
              </a:p>
              <a:p>
                <a14:m>
                  <m:oMath xmlns:m="http://schemas.openxmlformats.org/officeDocument/2006/math">
                    <m:r>
                      <a:rPr lang="en-GB" sz="2400" b="0" i="1" smtClean="0">
                        <a:latin typeface="Cambria Math" panose="02040503050406030204" pitchFamily="18" charset="0"/>
                      </a:rPr>
                      <m:t>𝑇h𝑟𝑢𝑠𝑡</m:t>
                    </m:r>
                    <m:r>
                      <a:rPr lang="en-GB" sz="2400" b="0" i="1" smtClean="0">
                        <a:latin typeface="Cambria Math" panose="02040503050406030204" pitchFamily="18" charset="0"/>
                      </a:rPr>
                      <m:t>= </m:t>
                    </m:r>
                    <m:f>
                      <m:fPr>
                        <m:ctrlPr>
                          <a:rPr lang="en-GB" sz="2400" b="0" i="1" smtClean="0">
                            <a:latin typeface="Cambria Math" panose="02040503050406030204" pitchFamily="18" charset="0"/>
                          </a:rPr>
                        </m:ctrlPr>
                      </m:fPr>
                      <m:num>
                        <m:r>
                          <a:rPr lang="en-GB" sz="2400" b="0" i="1" smtClean="0">
                            <a:latin typeface="Cambria Math" panose="02040503050406030204" pitchFamily="18" charset="0"/>
                            <a:ea typeface="Cambria Math" panose="02040503050406030204" pitchFamily="18" charset="0"/>
                          </a:rPr>
                          <m:t>𝜋</m:t>
                        </m:r>
                      </m:num>
                      <m:den>
                        <m:r>
                          <a:rPr lang="en-GB" sz="2400" b="0" i="1" smtClean="0">
                            <a:latin typeface="Cambria Math" panose="02040503050406030204" pitchFamily="18" charset="0"/>
                          </a:rPr>
                          <m:t>8</m:t>
                        </m:r>
                      </m:den>
                    </m:f>
                    <m:sSup>
                      <m:sSupPr>
                        <m:ctrlPr>
                          <a:rPr lang="en-GB" sz="2400" b="0" i="1" smtClean="0">
                            <a:latin typeface="Cambria Math" panose="02040503050406030204" pitchFamily="18" charset="0"/>
                          </a:rPr>
                        </m:ctrlPr>
                      </m:sSupPr>
                      <m:e>
                        <m:r>
                          <a:rPr lang="en-GB" sz="2400" b="0" i="1" smtClean="0">
                            <a:latin typeface="Cambria Math" panose="02040503050406030204" pitchFamily="18" charset="0"/>
                          </a:rPr>
                          <m:t>𝐷</m:t>
                        </m:r>
                      </m:e>
                      <m:sup>
                        <m:r>
                          <a:rPr lang="en-GB" sz="2400" b="0" i="1" smtClean="0">
                            <a:latin typeface="Cambria Math" panose="02040503050406030204" pitchFamily="18" charset="0"/>
                          </a:rPr>
                          <m:t>2</m:t>
                        </m:r>
                      </m:sup>
                    </m:sSup>
                    <m:r>
                      <a:rPr lang="en-GB" sz="2400" b="0" i="1" smtClean="0">
                        <a:latin typeface="Cambria Math" panose="02040503050406030204" pitchFamily="18" charset="0"/>
                        <a:ea typeface="Cambria Math" panose="02040503050406030204" pitchFamily="18" charset="0"/>
                      </a:rPr>
                      <m:t>𝜌</m:t>
                    </m:r>
                    <m:r>
                      <a:rPr lang="en-GB" sz="2400" b="0" i="1" smtClean="0">
                        <a:latin typeface="Cambria Math" panose="02040503050406030204" pitchFamily="18" charset="0"/>
                        <a:ea typeface="Cambria Math" panose="02040503050406030204" pitchFamily="18" charset="0"/>
                      </a:rPr>
                      <m:t>𝑣</m:t>
                    </m:r>
                    <m:r>
                      <m:rPr>
                        <m:sty m:val="p"/>
                      </m:rPr>
                      <a:rPr lang="el-GR" sz="2400" b="0" i="1" smtClean="0">
                        <a:latin typeface="Cambria Math" panose="02040503050406030204" pitchFamily="18" charset="0"/>
                        <a:ea typeface="Cambria Math" panose="02040503050406030204" pitchFamily="18" charset="0"/>
                      </a:rPr>
                      <m:t>Δ</m:t>
                    </m:r>
                    <m:r>
                      <a:rPr lang="en-GB" sz="2400" b="0" i="1" smtClean="0">
                        <a:latin typeface="Cambria Math" panose="02040503050406030204" pitchFamily="18" charset="0"/>
                        <a:ea typeface="Cambria Math" panose="02040503050406030204" pitchFamily="18" charset="0"/>
                      </a:rPr>
                      <m:t>𝑣</m:t>
                    </m:r>
                  </m:oMath>
                </a14:m>
                <a:endParaRPr lang="en-GB" sz="2400" dirty="0" smtClean="0"/>
              </a:p>
              <a:p>
                <a:r>
                  <a:rPr lang="en-GB" sz="2400" dirty="0" smtClean="0"/>
                  <a:t>Commonly used rule is that </a:t>
                </a:r>
                <a14:m>
                  <m:oMath xmlns:m="http://schemas.openxmlformats.org/officeDocument/2006/math">
                    <m:r>
                      <a:rPr lang="en-GB" sz="2400" b="0" i="1" smtClean="0">
                        <a:latin typeface="Cambria Math" panose="02040503050406030204" pitchFamily="18" charset="0"/>
                      </a:rPr>
                      <m:t>𝑣</m:t>
                    </m:r>
                    <m:r>
                      <a:rPr lang="en-GB" sz="2400" b="0" i="1" smtClean="0">
                        <a:latin typeface="Cambria Math" panose="02040503050406030204" pitchFamily="18" charset="0"/>
                      </a:rPr>
                      <m:t>=</m:t>
                    </m:r>
                    <m:f>
                      <m:fPr>
                        <m:ctrlPr>
                          <a:rPr lang="en-GB" sz="2400" b="0" i="1" smtClean="0">
                            <a:latin typeface="Cambria Math" panose="02040503050406030204" pitchFamily="18" charset="0"/>
                          </a:rPr>
                        </m:ctrlPr>
                      </m:fPr>
                      <m:num>
                        <m:r>
                          <a:rPr lang="en-GB" sz="2400" b="0" i="1" smtClean="0">
                            <a:latin typeface="Cambria Math" panose="02040503050406030204" pitchFamily="18" charset="0"/>
                          </a:rPr>
                          <m:t>1</m:t>
                        </m:r>
                      </m:num>
                      <m:den>
                        <m:r>
                          <a:rPr lang="en-GB" sz="2400" b="0" i="1" smtClean="0">
                            <a:latin typeface="Cambria Math" panose="02040503050406030204" pitchFamily="18" charset="0"/>
                          </a:rPr>
                          <m:t>2</m:t>
                        </m:r>
                      </m:den>
                    </m:f>
                    <m:r>
                      <m:rPr>
                        <m:sty m:val="p"/>
                      </m:rPr>
                      <a:rPr lang="el-GR" sz="2400" b="0" i="1" smtClean="0">
                        <a:latin typeface="Cambria Math" panose="02040503050406030204" pitchFamily="18" charset="0"/>
                        <a:ea typeface="Cambria Math" panose="02040503050406030204" pitchFamily="18" charset="0"/>
                      </a:rPr>
                      <m:t>Δ</m:t>
                    </m:r>
                    <m:r>
                      <a:rPr lang="en-GB" sz="2400" b="0" i="1" smtClean="0">
                        <a:latin typeface="Cambria Math" panose="02040503050406030204" pitchFamily="18" charset="0"/>
                        <a:ea typeface="Cambria Math" panose="02040503050406030204" pitchFamily="18" charset="0"/>
                      </a:rPr>
                      <m:t>𝑣</m:t>
                    </m:r>
                  </m:oMath>
                </a14:m>
                <a:endParaRPr lang="en-GB" sz="2400" dirty="0" smtClean="0"/>
              </a:p>
              <a:p>
                <a:r>
                  <a:rPr lang="en-GB" sz="2400" dirty="0" smtClean="0"/>
                  <a:t>Therefore:</a:t>
                </a:r>
              </a:p>
              <a:p>
                <a:pPr lvl="1"/>
                <a14:m>
                  <m:oMath xmlns:m="http://schemas.openxmlformats.org/officeDocument/2006/math">
                    <m:r>
                      <a:rPr lang="en-GB" sz="2400" b="0" i="1" smtClean="0">
                        <a:latin typeface="Cambria Math" panose="02040503050406030204" pitchFamily="18" charset="0"/>
                      </a:rPr>
                      <m:t>𝑇</m:t>
                    </m:r>
                    <m:r>
                      <a:rPr lang="en-GB" sz="2400" b="0" i="1" smtClean="0">
                        <a:latin typeface="Cambria Math" panose="02040503050406030204" pitchFamily="18" charset="0"/>
                      </a:rPr>
                      <m:t>= </m:t>
                    </m:r>
                    <m:f>
                      <m:fPr>
                        <m:ctrlPr>
                          <a:rPr lang="en-GB" sz="2400" b="0" i="1" smtClean="0">
                            <a:latin typeface="Cambria Math" panose="02040503050406030204" pitchFamily="18" charset="0"/>
                          </a:rPr>
                        </m:ctrlPr>
                      </m:fPr>
                      <m:num>
                        <m:r>
                          <a:rPr lang="en-GB" sz="2400" b="0" i="1" smtClean="0">
                            <a:latin typeface="Cambria Math" panose="02040503050406030204" pitchFamily="18" charset="0"/>
                            <a:ea typeface="Cambria Math" panose="02040503050406030204" pitchFamily="18" charset="0"/>
                          </a:rPr>
                          <m:t>𝜋</m:t>
                        </m:r>
                      </m:num>
                      <m:den>
                        <m:r>
                          <a:rPr lang="en-GB" sz="2400" b="0" i="1" smtClean="0">
                            <a:latin typeface="Cambria Math" panose="02040503050406030204" pitchFamily="18" charset="0"/>
                          </a:rPr>
                          <m:t>8</m:t>
                        </m:r>
                      </m:den>
                    </m:f>
                    <m:sSup>
                      <m:sSupPr>
                        <m:ctrlPr>
                          <a:rPr lang="en-GB" sz="2400" b="0" i="1" smtClean="0">
                            <a:latin typeface="Cambria Math" panose="02040503050406030204" pitchFamily="18" charset="0"/>
                          </a:rPr>
                        </m:ctrlPr>
                      </m:sSupPr>
                      <m:e>
                        <m:r>
                          <a:rPr lang="en-GB" sz="2400" b="0" i="1" smtClean="0">
                            <a:latin typeface="Cambria Math" panose="02040503050406030204" pitchFamily="18" charset="0"/>
                          </a:rPr>
                          <m:t>𝐷</m:t>
                        </m:r>
                      </m:e>
                      <m:sup>
                        <m:r>
                          <a:rPr lang="en-GB" sz="2400" b="0" i="1" smtClean="0">
                            <a:latin typeface="Cambria Math" panose="02040503050406030204" pitchFamily="18" charset="0"/>
                          </a:rPr>
                          <m:t>2</m:t>
                        </m:r>
                      </m:sup>
                    </m:sSup>
                    <m:r>
                      <a:rPr lang="en-GB" sz="2400" b="0" i="1" smtClean="0">
                        <a:latin typeface="Cambria Math" panose="02040503050406030204" pitchFamily="18" charset="0"/>
                        <a:ea typeface="Cambria Math" panose="02040503050406030204" pitchFamily="18" charset="0"/>
                      </a:rPr>
                      <m:t>𝜌</m:t>
                    </m:r>
                    <m:sSup>
                      <m:sSupPr>
                        <m:ctrlPr>
                          <a:rPr lang="en-GB" sz="2400" b="0" i="1" smtClean="0">
                            <a:latin typeface="Cambria Math" panose="02040503050406030204" pitchFamily="18" charset="0"/>
                            <a:ea typeface="Cambria Math" panose="02040503050406030204" pitchFamily="18" charset="0"/>
                          </a:rPr>
                        </m:ctrlPr>
                      </m:sSupPr>
                      <m:e>
                        <m:d>
                          <m:dPr>
                            <m:ctrlPr>
                              <a:rPr lang="en-GB" sz="2400" b="0" i="1" smtClean="0">
                                <a:latin typeface="Cambria Math" panose="02040503050406030204" pitchFamily="18" charset="0"/>
                                <a:ea typeface="Cambria Math" panose="02040503050406030204" pitchFamily="18" charset="0"/>
                              </a:rPr>
                            </m:ctrlPr>
                          </m:dPr>
                          <m:e>
                            <m:r>
                              <m:rPr>
                                <m:sty m:val="p"/>
                              </m:rPr>
                              <a:rPr lang="el-GR" sz="2400" b="0" i="1" smtClean="0">
                                <a:latin typeface="Cambria Math" panose="02040503050406030204" pitchFamily="18" charset="0"/>
                                <a:ea typeface="Cambria Math" panose="02040503050406030204" pitchFamily="18" charset="0"/>
                              </a:rPr>
                              <m:t>Δ</m:t>
                            </m:r>
                            <m:r>
                              <a:rPr lang="en-GB" sz="2400" b="0" i="1" smtClean="0">
                                <a:latin typeface="Cambria Math" panose="02040503050406030204" pitchFamily="18" charset="0"/>
                                <a:ea typeface="Cambria Math" panose="02040503050406030204" pitchFamily="18" charset="0"/>
                              </a:rPr>
                              <m:t>𝑣</m:t>
                            </m:r>
                          </m:e>
                        </m:d>
                      </m:e>
                      <m:sup>
                        <m:r>
                          <a:rPr lang="en-GB" sz="2400" b="0" i="1" smtClean="0">
                            <a:latin typeface="Cambria Math" panose="02040503050406030204" pitchFamily="18" charset="0"/>
                            <a:ea typeface="Cambria Math" panose="02040503050406030204" pitchFamily="18" charset="0"/>
                          </a:rPr>
                          <m:t>2</m:t>
                        </m:r>
                      </m:sup>
                    </m:sSup>
                  </m:oMath>
                </a14:m>
                <a:endParaRPr lang="en-GB" sz="1800" dirty="0" smtClean="0"/>
              </a:p>
              <a:p>
                <a:pPr lvl="1"/>
                <a14:m>
                  <m:oMath xmlns:m="http://schemas.openxmlformats.org/officeDocument/2006/math">
                    <m:r>
                      <a:rPr lang="en-GB" sz="2000" b="0" i="1" smtClean="0">
                        <a:latin typeface="Cambria Math" panose="02040503050406030204" pitchFamily="18" charset="0"/>
                      </a:rPr>
                      <m:t>𝑃</m:t>
                    </m:r>
                    <m:r>
                      <a:rPr lang="en-GB" sz="2000" b="0" i="1" smtClean="0">
                        <a:latin typeface="Cambria Math" panose="02040503050406030204" pitchFamily="18" charset="0"/>
                      </a:rPr>
                      <m:t>=</m:t>
                    </m:r>
                    <m:f>
                      <m:fPr>
                        <m:ctrlPr>
                          <a:rPr lang="en-GB" sz="2000" b="0" i="1" smtClean="0">
                            <a:latin typeface="Cambria Math" panose="02040503050406030204" pitchFamily="18" charset="0"/>
                            <a:ea typeface="Cambria Math" panose="02040503050406030204" pitchFamily="18" charset="0"/>
                          </a:rPr>
                        </m:ctrlPr>
                      </m:fPr>
                      <m:num>
                        <m:r>
                          <a:rPr lang="en-GB" sz="2000" b="0" i="1" smtClean="0">
                            <a:latin typeface="Cambria Math" panose="02040503050406030204" pitchFamily="18" charset="0"/>
                          </a:rPr>
                          <m:t>𝑇</m:t>
                        </m:r>
                        <m:r>
                          <m:rPr>
                            <m:sty m:val="p"/>
                          </m:rPr>
                          <a:rPr lang="el-GR" sz="2000" b="0" i="1" smtClean="0">
                            <a:latin typeface="Cambria Math" panose="02040503050406030204" pitchFamily="18" charset="0"/>
                            <a:ea typeface="Cambria Math" panose="02040503050406030204" pitchFamily="18" charset="0"/>
                          </a:rPr>
                          <m:t>Δ</m:t>
                        </m:r>
                        <m:r>
                          <a:rPr lang="en-GB" sz="2000" b="0" i="1" smtClean="0">
                            <a:latin typeface="Cambria Math" panose="02040503050406030204" pitchFamily="18" charset="0"/>
                            <a:ea typeface="Cambria Math" panose="02040503050406030204" pitchFamily="18" charset="0"/>
                          </a:rPr>
                          <m:t>𝑣</m:t>
                        </m:r>
                      </m:num>
                      <m:den>
                        <m:r>
                          <a:rPr lang="en-GB" sz="2000" b="0" i="1" smtClean="0">
                            <a:latin typeface="Cambria Math" panose="02040503050406030204" pitchFamily="18" charset="0"/>
                            <a:ea typeface="Cambria Math" panose="02040503050406030204" pitchFamily="18" charset="0"/>
                          </a:rPr>
                          <m:t>2</m:t>
                        </m:r>
                      </m:den>
                    </m:f>
                  </m:oMath>
                </a14:m>
                <a:endParaRPr lang="en-GB" sz="2000" b="0" dirty="0" smtClean="0">
                  <a:ea typeface="Cambria Math" panose="02040503050406030204" pitchFamily="18" charset="0"/>
                </a:endParaRPr>
              </a:p>
              <a:p>
                <a:pPr marL="457200" lvl="1" indent="0">
                  <a:buNone/>
                </a:pPr>
                <a:endParaRPr lang="en-GB" sz="2000" dirty="0" smtClean="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18712" y="2222287"/>
                <a:ext cx="11205648" cy="4635713"/>
              </a:xfrm>
              <a:blipFill>
                <a:blip r:embed="rId3"/>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2711687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CanSat</a:t>
            </a:r>
            <a:endParaRPr lang="en-GB" dirty="0"/>
          </a:p>
        </p:txBody>
      </p:sp>
      <p:sp>
        <p:nvSpPr>
          <p:cNvPr id="3" name="Content Placeholder 2"/>
          <p:cNvSpPr>
            <a:spLocks noGrp="1"/>
          </p:cNvSpPr>
          <p:nvPr>
            <p:ph idx="1"/>
          </p:nvPr>
        </p:nvSpPr>
        <p:spPr>
          <a:xfrm>
            <a:off x="666607" y="2399769"/>
            <a:ext cx="4624673" cy="3332816"/>
          </a:xfrm>
        </p:spPr>
        <p:txBody>
          <a:bodyPr/>
          <a:lstStyle/>
          <a:p>
            <a:r>
              <a:rPr lang="en-GB" dirty="0" smtClean="0"/>
              <a:t>Design and build an experiment</a:t>
            </a:r>
          </a:p>
          <a:p>
            <a:r>
              <a:rPr lang="en-GB" dirty="0" smtClean="0"/>
              <a:t>115mm high 66mm diameter</a:t>
            </a:r>
          </a:p>
          <a:p>
            <a:r>
              <a:rPr lang="en-GB" dirty="0" smtClean="0"/>
              <a:t>To be fired up 1km</a:t>
            </a:r>
          </a:p>
          <a:p>
            <a:r>
              <a:rPr lang="en-GB" dirty="0" smtClean="0"/>
              <a:t>Collect and transmit data on the way down</a:t>
            </a:r>
          </a:p>
          <a:p>
            <a:r>
              <a:rPr lang="en-GB" dirty="0" smtClean="0"/>
              <a:t>Any secondary mission</a:t>
            </a:r>
            <a:endParaRPr lang="en-GB" dirty="0"/>
          </a:p>
        </p:txBody>
      </p:sp>
      <p:pic>
        <p:nvPicPr>
          <p:cNvPr id="1026" name="Picture 2" descr="http://www.manujarvinen.com/~eternal/images/blogs/blender_aid/asset_library/misc/ref/can/6425514-beber-de-la-can.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50587" y="2074986"/>
            <a:ext cx="2926079" cy="3657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4907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14:m>
                  <m:oMath xmlns:m="http://schemas.openxmlformats.org/officeDocument/2006/math">
                    <m:r>
                      <a:rPr lang="en-GB" sz="2400" i="1" smtClean="0">
                        <a:latin typeface="Cambria Math" panose="02040503050406030204" pitchFamily="18" charset="0"/>
                      </a:rPr>
                      <m:t>𝑇</m:t>
                    </m:r>
                    <m:r>
                      <a:rPr lang="en-GB" sz="2400" i="1" smtClean="0">
                        <a:latin typeface="Cambria Math" panose="02040503050406030204" pitchFamily="18" charset="0"/>
                      </a:rPr>
                      <m:t>=</m:t>
                    </m:r>
                    <m:sSup>
                      <m:sSupPr>
                        <m:ctrlPr>
                          <a:rPr lang="en-GB" sz="2400" i="1">
                            <a:latin typeface="Cambria Math" panose="02040503050406030204" pitchFamily="18" charset="0"/>
                            <a:ea typeface="Cambria Math" panose="02040503050406030204" pitchFamily="18" charset="0"/>
                          </a:rPr>
                        </m:ctrlPr>
                      </m:sSupPr>
                      <m:e>
                        <m:d>
                          <m:dPr>
                            <m:ctrlPr>
                              <a:rPr lang="en-GB" sz="2400" i="1">
                                <a:latin typeface="Cambria Math" panose="02040503050406030204" pitchFamily="18" charset="0"/>
                                <a:ea typeface="Cambria Math" panose="02040503050406030204" pitchFamily="18" charset="0"/>
                              </a:rPr>
                            </m:ctrlPr>
                          </m:dPr>
                          <m:e>
                            <m:f>
                              <m:fPr>
                                <m:ctrlPr>
                                  <a:rPr lang="en-GB" sz="2400" i="1">
                                    <a:latin typeface="Cambria Math" panose="02040503050406030204" pitchFamily="18" charset="0"/>
                                    <a:ea typeface="Cambria Math" panose="02040503050406030204" pitchFamily="18" charset="0"/>
                                  </a:rPr>
                                </m:ctrlPr>
                              </m:fPr>
                              <m:num>
                                <m:r>
                                  <a:rPr lang="en-GB" sz="2400" i="1">
                                    <a:latin typeface="Cambria Math" panose="02040503050406030204" pitchFamily="18" charset="0"/>
                                    <a:ea typeface="Cambria Math" panose="02040503050406030204" pitchFamily="18" charset="0"/>
                                  </a:rPr>
                                  <m:t>𝜋</m:t>
                                </m:r>
                              </m:num>
                              <m:den>
                                <m:r>
                                  <a:rPr lang="en-GB" sz="2400" i="1">
                                    <a:latin typeface="Cambria Math" panose="02040503050406030204" pitchFamily="18" charset="0"/>
                                    <a:ea typeface="Cambria Math" panose="02040503050406030204" pitchFamily="18" charset="0"/>
                                  </a:rPr>
                                  <m:t>2</m:t>
                                </m:r>
                              </m:den>
                            </m:f>
                            <m:sSup>
                              <m:sSupPr>
                                <m:ctrlPr>
                                  <a:rPr lang="en-GB" sz="2400" i="1">
                                    <a:latin typeface="Cambria Math" panose="02040503050406030204" pitchFamily="18" charset="0"/>
                                    <a:ea typeface="Cambria Math" panose="02040503050406030204" pitchFamily="18" charset="0"/>
                                  </a:rPr>
                                </m:ctrlPr>
                              </m:sSupPr>
                              <m:e>
                                <m:r>
                                  <a:rPr lang="en-GB" sz="2400" i="1">
                                    <a:latin typeface="Cambria Math" panose="02040503050406030204" pitchFamily="18" charset="0"/>
                                    <a:ea typeface="Cambria Math" panose="02040503050406030204" pitchFamily="18" charset="0"/>
                                  </a:rPr>
                                  <m:t>𝐷</m:t>
                                </m:r>
                              </m:e>
                              <m:sup>
                                <m:r>
                                  <a:rPr lang="en-GB" sz="2400" i="1">
                                    <a:latin typeface="Cambria Math" panose="02040503050406030204" pitchFamily="18" charset="0"/>
                                    <a:ea typeface="Cambria Math" panose="02040503050406030204" pitchFamily="18" charset="0"/>
                                  </a:rPr>
                                  <m:t>2</m:t>
                                </m:r>
                              </m:sup>
                            </m:sSup>
                            <m:r>
                              <a:rPr lang="en-GB" sz="2400" i="1">
                                <a:latin typeface="Cambria Math" panose="02040503050406030204" pitchFamily="18" charset="0"/>
                                <a:ea typeface="Cambria Math" panose="02040503050406030204" pitchFamily="18" charset="0"/>
                              </a:rPr>
                              <m:t>𝜌</m:t>
                            </m:r>
                            <m:sSup>
                              <m:sSupPr>
                                <m:ctrlPr>
                                  <a:rPr lang="en-GB" sz="2400" i="1">
                                    <a:latin typeface="Cambria Math" panose="02040503050406030204" pitchFamily="18" charset="0"/>
                                    <a:ea typeface="Cambria Math" panose="02040503050406030204" pitchFamily="18" charset="0"/>
                                  </a:rPr>
                                </m:ctrlPr>
                              </m:sSupPr>
                              <m:e>
                                <m:r>
                                  <a:rPr lang="en-GB" sz="2400" i="1">
                                    <a:latin typeface="Cambria Math" panose="02040503050406030204" pitchFamily="18" charset="0"/>
                                    <a:ea typeface="Cambria Math" panose="02040503050406030204" pitchFamily="18" charset="0"/>
                                  </a:rPr>
                                  <m:t>𝑃</m:t>
                                </m:r>
                              </m:e>
                              <m:sup>
                                <m:r>
                                  <a:rPr lang="en-GB" sz="2400" i="1">
                                    <a:latin typeface="Cambria Math" panose="02040503050406030204" pitchFamily="18" charset="0"/>
                                    <a:ea typeface="Cambria Math" panose="02040503050406030204" pitchFamily="18" charset="0"/>
                                  </a:rPr>
                                  <m:t>2</m:t>
                                </m:r>
                              </m:sup>
                            </m:sSup>
                          </m:e>
                        </m:d>
                      </m:e>
                      <m:sup>
                        <m:f>
                          <m:fPr>
                            <m:ctrlPr>
                              <a:rPr lang="en-GB" sz="2400" i="1">
                                <a:latin typeface="Cambria Math" panose="02040503050406030204" pitchFamily="18" charset="0"/>
                                <a:ea typeface="Cambria Math" panose="02040503050406030204" pitchFamily="18" charset="0"/>
                              </a:rPr>
                            </m:ctrlPr>
                          </m:fPr>
                          <m:num>
                            <m:r>
                              <a:rPr lang="en-GB" sz="2400" i="1">
                                <a:latin typeface="Cambria Math" panose="02040503050406030204" pitchFamily="18" charset="0"/>
                              </a:rPr>
                              <m:t>1</m:t>
                            </m:r>
                          </m:num>
                          <m:den>
                            <m:r>
                              <a:rPr lang="en-GB" sz="2400" i="1">
                                <a:latin typeface="Cambria Math" panose="02040503050406030204" pitchFamily="18" charset="0"/>
                              </a:rPr>
                              <m:t>3</m:t>
                            </m:r>
                          </m:den>
                        </m:f>
                      </m:sup>
                    </m:sSup>
                  </m:oMath>
                </a14:m>
                <a:endParaRPr lang="en-GB" sz="2400" dirty="0" smtClean="0"/>
              </a:p>
              <a:p>
                <a14:m>
                  <m:oMath xmlns:m="http://schemas.openxmlformats.org/officeDocument/2006/math">
                    <m:r>
                      <a:rPr lang="en-GB" sz="2400" b="0" i="1" smtClean="0">
                        <a:latin typeface="Cambria Math" panose="02040503050406030204" pitchFamily="18" charset="0"/>
                      </a:rPr>
                      <m:t>𝑚</m:t>
                    </m:r>
                    <m:r>
                      <a:rPr lang="en-GB" sz="2400" b="0" i="1" smtClean="0">
                        <a:latin typeface="Cambria Math" panose="02040503050406030204" pitchFamily="18" charset="0"/>
                      </a:rPr>
                      <m:t>=</m:t>
                    </m:r>
                    <m:f>
                      <m:fPr>
                        <m:ctrlPr>
                          <a:rPr lang="en-GB" sz="2400" b="0" i="1" smtClean="0">
                            <a:latin typeface="Cambria Math" panose="02040503050406030204" pitchFamily="18" charset="0"/>
                            <a:ea typeface="Cambria Math" panose="02040503050406030204" pitchFamily="18" charset="0"/>
                          </a:rPr>
                        </m:ctrlPr>
                      </m:fPr>
                      <m:num>
                        <m:sSup>
                          <m:sSupPr>
                            <m:ctrlPr>
                              <a:rPr lang="en-GB" sz="2400" b="0" i="1" smtClean="0">
                                <a:latin typeface="Cambria Math" panose="02040503050406030204" pitchFamily="18" charset="0"/>
                                <a:ea typeface="Cambria Math" panose="02040503050406030204" pitchFamily="18" charset="0"/>
                              </a:rPr>
                            </m:ctrlPr>
                          </m:sSupPr>
                          <m:e>
                            <m:d>
                              <m:dPr>
                                <m:ctrlPr>
                                  <a:rPr lang="en-GB" sz="2400" b="0" i="1" smtClean="0">
                                    <a:latin typeface="Cambria Math" panose="02040503050406030204" pitchFamily="18" charset="0"/>
                                    <a:ea typeface="Cambria Math" panose="02040503050406030204" pitchFamily="18" charset="0"/>
                                  </a:rPr>
                                </m:ctrlPr>
                              </m:dPr>
                              <m:e>
                                <m:f>
                                  <m:fPr>
                                    <m:ctrlPr>
                                      <a:rPr lang="en-GB" sz="2400" b="0" i="1" smtClean="0">
                                        <a:latin typeface="Cambria Math" panose="02040503050406030204" pitchFamily="18" charset="0"/>
                                        <a:ea typeface="Cambria Math" panose="02040503050406030204" pitchFamily="18" charset="0"/>
                                      </a:rPr>
                                    </m:ctrlPr>
                                  </m:fPr>
                                  <m:num>
                                    <m:r>
                                      <a:rPr lang="en-GB" sz="2400" b="0" i="1" smtClean="0">
                                        <a:latin typeface="Cambria Math" panose="02040503050406030204" pitchFamily="18" charset="0"/>
                                        <a:ea typeface="Cambria Math" panose="02040503050406030204" pitchFamily="18" charset="0"/>
                                      </a:rPr>
                                      <m:t>𝜋</m:t>
                                    </m:r>
                                  </m:num>
                                  <m:den>
                                    <m:r>
                                      <a:rPr lang="en-GB" sz="2400" b="0" i="1" smtClean="0">
                                        <a:latin typeface="Cambria Math" panose="02040503050406030204" pitchFamily="18" charset="0"/>
                                        <a:ea typeface="Cambria Math" panose="02040503050406030204" pitchFamily="18" charset="0"/>
                                      </a:rPr>
                                      <m:t>2</m:t>
                                    </m:r>
                                  </m:den>
                                </m:f>
                                <m:sSup>
                                  <m:sSupPr>
                                    <m:ctrlPr>
                                      <a:rPr lang="en-GB" sz="2400" b="0" i="1" smtClean="0">
                                        <a:latin typeface="Cambria Math" panose="02040503050406030204" pitchFamily="18" charset="0"/>
                                        <a:ea typeface="Cambria Math" panose="02040503050406030204" pitchFamily="18" charset="0"/>
                                      </a:rPr>
                                    </m:ctrlPr>
                                  </m:sSupPr>
                                  <m:e>
                                    <m:r>
                                      <a:rPr lang="en-GB" sz="2400" b="0" i="1" smtClean="0">
                                        <a:latin typeface="Cambria Math" panose="02040503050406030204" pitchFamily="18" charset="0"/>
                                        <a:ea typeface="Cambria Math" panose="02040503050406030204" pitchFamily="18" charset="0"/>
                                      </a:rPr>
                                      <m:t>𝐷</m:t>
                                    </m:r>
                                  </m:e>
                                  <m:sup>
                                    <m:r>
                                      <a:rPr lang="en-GB" sz="2400" b="0" i="1" smtClean="0">
                                        <a:latin typeface="Cambria Math" panose="02040503050406030204" pitchFamily="18" charset="0"/>
                                        <a:ea typeface="Cambria Math" panose="02040503050406030204" pitchFamily="18" charset="0"/>
                                      </a:rPr>
                                      <m:t>2</m:t>
                                    </m:r>
                                  </m:sup>
                                </m:sSup>
                                <m:r>
                                  <a:rPr lang="en-GB" sz="2400" b="0" i="1" smtClean="0">
                                    <a:latin typeface="Cambria Math" panose="02040503050406030204" pitchFamily="18" charset="0"/>
                                    <a:ea typeface="Cambria Math" panose="02040503050406030204" pitchFamily="18" charset="0"/>
                                  </a:rPr>
                                  <m:t>𝜌</m:t>
                                </m:r>
                                <m:sSup>
                                  <m:sSupPr>
                                    <m:ctrlPr>
                                      <a:rPr lang="en-GB" sz="2400" b="0" i="1" smtClean="0">
                                        <a:latin typeface="Cambria Math" panose="02040503050406030204" pitchFamily="18" charset="0"/>
                                        <a:ea typeface="Cambria Math" panose="02040503050406030204" pitchFamily="18" charset="0"/>
                                      </a:rPr>
                                    </m:ctrlPr>
                                  </m:sSupPr>
                                  <m:e>
                                    <m:r>
                                      <a:rPr lang="en-GB" sz="2400" b="0" i="1" smtClean="0">
                                        <a:latin typeface="Cambria Math" panose="02040503050406030204" pitchFamily="18" charset="0"/>
                                        <a:ea typeface="Cambria Math" panose="02040503050406030204" pitchFamily="18" charset="0"/>
                                      </a:rPr>
                                      <m:t>𝑃</m:t>
                                    </m:r>
                                  </m:e>
                                  <m:sup>
                                    <m:r>
                                      <a:rPr lang="en-GB" sz="2400" b="0" i="1" smtClean="0">
                                        <a:latin typeface="Cambria Math" panose="02040503050406030204" pitchFamily="18" charset="0"/>
                                        <a:ea typeface="Cambria Math" panose="02040503050406030204" pitchFamily="18" charset="0"/>
                                      </a:rPr>
                                      <m:t>2</m:t>
                                    </m:r>
                                  </m:sup>
                                </m:sSup>
                              </m:e>
                            </m:d>
                          </m:e>
                          <m:sup>
                            <m:f>
                              <m:fPr>
                                <m:ctrlPr>
                                  <a:rPr lang="en-GB" sz="2400" b="0" i="1" smtClean="0">
                                    <a:latin typeface="Cambria Math" panose="02040503050406030204" pitchFamily="18" charset="0"/>
                                    <a:ea typeface="Cambria Math" panose="02040503050406030204" pitchFamily="18" charset="0"/>
                                  </a:rPr>
                                </m:ctrlPr>
                              </m:fPr>
                              <m:num>
                                <m:r>
                                  <a:rPr lang="en-GB" sz="2400" b="0" i="1" smtClean="0">
                                    <a:latin typeface="Cambria Math" panose="02040503050406030204" pitchFamily="18" charset="0"/>
                                    <a:ea typeface="Cambria Math" panose="02040503050406030204" pitchFamily="18" charset="0"/>
                                  </a:rPr>
                                  <m:t>1</m:t>
                                </m:r>
                              </m:num>
                              <m:den>
                                <m:r>
                                  <a:rPr lang="en-GB" sz="2400" b="0" i="1" smtClean="0">
                                    <a:latin typeface="Cambria Math" panose="02040503050406030204" pitchFamily="18" charset="0"/>
                                    <a:ea typeface="Cambria Math" panose="02040503050406030204" pitchFamily="18" charset="0"/>
                                  </a:rPr>
                                  <m:t>3</m:t>
                                </m:r>
                              </m:den>
                            </m:f>
                          </m:sup>
                        </m:sSup>
                      </m:num>
                      <m:den>
                        <m:r>
                          <a:rPr lang="en-GB" sz="2400" b="0" i="1" smtClean="0">
                            <a:latin typeface="Cambria Math" panose="02040503050406030204" pitchFamily="18" charset="0"/>
                            <a:ea typeface="Cambria Math" panose="02040503050406030204" pitchFamily="18" charset="0"/>
                          </a:rPr>
                          <m:t>𝑔</m:t>
                        </m:r>
                      </m:den>
                    </m:f>
                  </m:oMath>
                </a14:m>
                <a:r>
                  <a:rPr lang="en-GB" sz="2400" dirty="0" smtClean="0"/>
                  <a:t> (by F = ma)</a:t>
                </a:r>
                <a:endParaRPr lang="en-GB"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22325202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47767" y="545690"/>
            <a:ext cx="10907251" cy="6135329"/>
          </a:xfrm>
          <a:prstGeom prst="rect">
            <a:avLst/>
          </a:prstGeom>
        </p:spPr>
      </p:pic>
    </p:spTree>
    <p:extLst>
      <p:ext uri="{BB962C8B-B14F-4D97-AF65-F5344CB8AC3E}">
        <p14:creationId xmlns:p14="http://schemas.microsoft.com/office/powerpoint/2010/main" val="32256358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2"/>
          <a:stretch>
            <a:fillRect/>
          </a:stretch>
        </p:blipFill>
        <p:spPr>
          <a:xfrm>
            <a:off x="4142315" y="2426622"/>
            <a:ext cx="4473025" cy="3818520"/>
          </a:xfrm>
        </p:spPr>
      </p:pic>
      <p:pic>
        <p:nvPicPr>
          <p:cNvPr id="5" name="Picture 4"/>
          <p:cNvPicPr>
            <a:picLocks noChangeAspect="1"/>
          </p:cNvPicPr>
          <p:nvPr/>
        </p:nvPicPr>
        <p:blipFill>
          <a:blip r:embed="rId3"/>
          <a:stretch>
            <a:fillRect/>
          </a:stretch>
        </p:blipFill>
        <p:spPr>
          <a:xfrm>
            <a:off x="810000" y="228906"/>
            <a:ext cx="10560515" cy="6452040"/>
          </a:xfrm>
          <a:prstGeom prst="rect">
            <a:avLst/>
          </a:prstGeom>
        </p:spPr>
      </p:pic>
    </p:spTree>
    <p:extLst>
      <p:ext uri="{BB962C8B-B14F-4D97-AF65-F5344CB8AC3E}">
        <p14:creationId xmlns:p14="http://schemas.microsoft.com/office/powerpoint/2010/main" val="6659500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048534" y="626705"/>
            <a:ext cx="6682510" cy="5704707"/>
          </a:xfrm>
        </p:spPr>
      </p:pic>
    </p:spTree>
    <p:extLst>
      <p:ext uri="{BB962C8B-B14F-4D97-AF65-F5344CB8AC3E}">
        <p14:creationId xmlns:p14="http://schemas.microsoft.com/office/powerpoint/2010/main" val="36060064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Software</a:t>
            </a:r>
            <a:endParaRPr lang="en-GB" dirty="0"/>
          </a:p>
        </p:txBody>
      </p:sp>
      <p:sp>
        <p:nvSpPr>
          <p:cNvPr id="3" name="Content Placeholder 2"/>
          <p:cNvSpPr>
            <a:spLocks noGrp="1"/>
          </p:cNvSpPr>
          <p:nvPr>
            <p:ph idx="1"/>
          </p:nvPr>
        </p:nvSpPr>
        <p:spPr>
          <a:xfrm>
            <a:off x="435254" y="2281280"/>
            <a:ext cx="11363456" cy="3636511"/>
          </a:xfrm>
        </p:spPr>
        <p:txBody>
          <a:bodyPr>
            <a:normAutofit/>
          </a:bodyPr>
          <a:lstStyle/>
          <a:p>
            <a:r>
              <a:rPr lang="en-GB" sz="2400" dirty="0" smtClean="0"/>
              <a:t>Base Station Software – Windows Forms (C#) with a C++ backend for communications with the controller for autonomous motion.</a:t>
            </a:r>
          </a:p>
          <a:p>
            <a:r>
              <a:rPr lang="en-GB" sz="2400" dirty="0" smtClean="0"/>
              <a:t>Can Code – Arduino C</a:t>
            </a:r>
          </a:p>
          <a:p>
            <a:r>
              <a:rPr lang="en-GB" sz="2400" dirty="0" smtClean="0"/>
              <a:t>Data Processing – MATLAB	</a:t>
            </a:r>
          </a:p>
          <a:p>
            <a:endParaRPr lang="en-GB" sz="2400" dirty="0"/>
          </a:p>
        </p:txBody>
      </p:sp>
    </p:spTree>
    <p:extLst>
      <p:ext uri="{BB962C8B-B14F-4D97-AF65-F5344CB8AC3E}">
        <p14:creationId xmlns:p14="http://schemas.microsoft.com/office/powerpoint/2010/main" val="18166142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smtClean="0"/>
              <a:t>Coming together</a:t>
            </a:r>
            <a:endParaRPr lang="en-GB" dirty="0"/>
          </a:p>
        </p:txBody>
      </p:sp>
      <p:pic>
        <p:nvPicPr>
          <p:cNvPr id="6" name="Content Placeholder 5"/>
          <p:cNvPicPr>
            <a:picLocks noGrp="1" noChangeAspect="1"/>
          </p:cNvPicPr>
          <p:nvPr>
            <p:ph idx="1"/>
          </p:nvPr>
        </p:nvPicPr>
        <p:blipFill>
          <a:blip r:embed="rId2"/>
          <a:stretch>
            <a:fillRect/>
          </a:stretch>
        </p:blipFill>
        <p:spPr>
          <a:xfrm>
            <a:off x="4133653" y="2052638"/>
            <a:ext cx="3146821" cy="4195762"/>
          </a:xfrm>
          <a:prstGeom prst="rect">
            <a:avLst/>
          </a:prstGeom>
        </p:spPr>
      </p:pic>
    </p:spTree>
    <p:extLst>
      <p:ext uri="{BB962C8B-B14F-4D97-AF65-F5344CB8AC3E}">
        <p14:creationId xmlns:p14="http://schemas.microsoft.com/office/powerpoint/2010/main" val="13411426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_20160104_182257 (1)">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277592" y="374763"/>
            <a:ext cx="3435814" cy="6106831"/>
          </a:xfrm>
        </p:spPr>
      </p:pic>
    </p:spTree>
    <p:extLst>
      <p:ext uri="{BB962C8B-B14F-4D97-AF65-F5344CB8AC3E}">
        <p14:creationId xmlns:p14="http://schemas.microsoft.com/office/powerpoint/2010/main" val="2933427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0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_20160121_13115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539836" y="193671"/>
            <a:ext cx="3616037" cy="6427159"/>
          </a:xfrm>
        </p:spPr>
      </p:pic>
    </p:spTree>
    <p:extLst>
      <p:ext uri="{BB962C8B-B14F-4D97-AF65-F5344CB8AC3E}">
        <p14:creationId xmlns:p14="http://schemas.microsoft.com/office/powerpoint/2010/main" val="3744026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50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Where we are</a:t>
            </a:r>
            <a:endParaRPr lang="en-GB" dirty="0"/>
          </a:p>
        </p:txBody>
      </p:sp>
      <p:sp>
        <p:nvSpPr>
          <p:cNvPr id="3" name="Content Placeholder 2"/>
          <p:cNvSpPr>
            <a:spLocks noGrp="1"/>
          </p:cNvSpPr>
          <p:nvPr>
            <p:ph idx="1"/>
          </p:nvPr>
        </p:nvSpPr>
        <p:spPr/>
        <p:txBody>
          <a:bodyPr/>
          <a:lstStyle/>
          <a:p>
            <a:r>
              <a:rPr lang="en-GB" sz="3600" dirty="0"/>
              <a:t>Printing a new version as we speak</a:t>
            </a:r>
          </a:p>
          <a:p>
            <a:endParaRPr lang="en-GB" sz="3600" dirty="0"/>
          </a:p>
          <a:p>
            <a:r>
              <a:rPr lang="en-GB" sz="3600" dirty="0"/>
              <a:t>Going to York </a:t>
            </a:r>
            <a:r>
              <a:rPr lang="en-GB" sz="3600" dirty="0" smtClean="0"/>
              <a:t>10</a:t>
            </a:r>
            <a:r>
              <a:rPr lang="en-GB" sz="3600" baseline="30000" dirty="0" smtClean="0"/>
              <a:t>th </a:t>
            </a:r>
            <a:r>
              <a:rPr lang="en-GB" sz="3600" dirty="0" smtClean="0"/>
              <a:t>- 12</a:t>
            </a:r>
            <a:r>
              <a:rPr lang="en-GB" sz="3600" baseline="30000" dirty="0" smtClean="0"/>
              <a:t>th</a:t>
            </a:r>
            <a:r>
              <a:rPr lang="en-GB" sz="3600" dirty="0" smtClean="0"/>
              <a:t> </a:t>
            </a:r>
            <a:r>
              <a:rPr lang="en-GB" sz="3600" dirty="0"/>
              <a:t>March</a:t>
            </a:r>
          </a:p>
          <a:p>
            <a:endParaRPr lang="en-GB" dirty="0"/>
          </a:p>
        </p:txBody>
      </p:sp>
    </p:spTree>
    <p:extLst>
      <p:ext uri="{BB962C8B-B14F-4D97-AF65-F5344CB8AC3E}">
        <p14:creationId xmlns:p14="http://schemas.microsoft.com/office/powerpoint/2010/main" val="24589007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Problems that we need to solve</a:t>
            </a:r>
            <a:endParaRPr lang="en-GB" dirty="0"/>
          </a:p>
        </p:txBody>
      </p:sp>
      <p:sp>
        <p:nvSpPr>
          <p:cNvPr id="3" name="Content Placeholder 2"/>
          <p:cNvSpPr>
            <a:spLocks noGrp="1"/>
          </p:cNvSpPr>
          <p:nvPr>
            <p:ph idx="1"/>
          </p:nvPr>
        </p:nvSpPr>
        <p:spPr/>
        <p:txBody>
          <a:bodyPr>
            <a:normAutofit/>
          </a:bodyPr>
          <a:lstStyle/>
          <a:p>
            <a:r>
              <a:rPr lang="en-GB" sz="3200" dirty="0"/>
              <a:t>Opening the arms</a:t>
            </a:r>
          </a:p>
          <a:p>
            <a:endParaRPr lang="en-GB" sz="3200" dirty="0"/>
          </a:p>
          <a:p>
            <a:r>
              <a:rPr lang="en-GB" sz="3200" dirty="0"/>
              <a:t>Durability of the final structure</a:t>
            </a:r>
            <a:endParaRPr lang="en-GB" sz="3200" dirty="0"/>
          </a:p>
        </p:txBody>
      </p:sp>
    </p:spTree>
    <p:extLst>
      <p:ext uri="{BB962C8B-B14F-4D97-AF65-F5344CB8AC3E}">
        <p14:creationId xmlns:p14="http://schemas.microsoft.com/office/powerpoint/2010/main" val="1901343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Previous SPS Teams</a:t>
            </a:r>
            <a:endParaRPr lang="en-GB" dirty="0"/>
          </a:p>
        </p:txBody>
      </p:sp>
      <p:sp>
        <p:nvSpPr>
          <p:cNvPr id="3" name="Content Placeholder 2"/>
          <p:cNvSpPr>
            <a:spLocks noGrp="1"/>
          </p:cNvSpPr>
          <p:nvPr>
            <p:ph idx="1"/>
          </p:nvPr>
        </p:nvSpPr>
        <p:spPr/>
        <p:txBody>
          <a:bodyPr>
            <a:normAutofit/>
          </a:bodyPr>
          <a:lstStyle/>
          <a:p>
            <a:r>
              <a:rPr lang="en-GB" sz="2400" dirty="0" smtClean="0"/>
              <a:t>Team Eclipse- 2010 European Winners</a:t>
            </a:r>
          </a:p>
          <a:p>
            <a:r>
              <a:rPr lang="en-GB" sz="2400" dirty="0" smtClean="0"/>
              <a:t>Team Aspire- 2012</a:t>
            </a:r>
          </a:p>
          <a:p>
            <a:r>
              <a:rPr lang="en-GB" sz="2400" dirty="0" smtClean="0"/>
              <a:t>Team Vortex- 2013 European 3</a:t>
            </a:r>
            <a:r>
              <a:rPr lang="en-GB" sz="2400" baseline="30000" dirty="0" smtClean="0"/>
              <a:t>rd</a:t>
            </a:r>
            <a:r>
              <a:rPr lang="en-GB" sz="2400" dirty="0" smtClean="0"/>
              <a:t> Place</a:t>
            </a:r>
          </a:p>
          <a:p>
            <a:r>
              <a:rPr lang="en-GB" sz="2400" dirty="0" smtClean="0"/>
              <a:t>Team Nova- 2014</a:t>
            </a:r>
          </a:p>
          <a:p>
            <a:r>
              <a:rPr lang="en-GB" sz="2400" dirty="0" smtClean="0"/>
              <a:t>Team Impulse- 2015 European Winners</a:t>
            </a:r>
          </a:p>
          <a:p>
            <a:endParaRPr lang="en-GB" sz="2400" dirty="0"/>
          </a:p>
        </p:txBody>
      </p:sp>
    </p:spTree>
    <p:extLst>
      <p:ext uri="{BB962C8B-B14F-4D97-AF65-F5344CB8AC3E}">
        <p14:creationId xmlns:p14="http://schemas.microsoft.com/office/powerpoint/2010/main" val="32572557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Thanks for listening</a:t>
            </a:r>
            <a:endParaRPr lang="en-GB" dirty="0"/>
          </a:p>
        </p:txBody>
      </p:sp>
      <p:sp>
        <p:nvSpPr>
          <p:cNvPr id="3" name="Content Placeholder 2"/>
          <p:cNvSpPr>
            <a:spLocks noGrp="1"/>
          </p:cNvSpPr>
          <p:nvPr>
            <p:ph idx="1"/>
          </p:nvPr>
        </p:nvSpPr>
        <p:spPr/>
        <p:txBody>
          <a:bodyPr>
            <a:normAutofit/>
          </a:bodyPr>
          <a:lstStyle/>
          <a:p>
            <a:r>
              <a:rPr lang="en-GB" sz="4400" dirty="0"/>
              <a:t>Any questions?</a:t>
            </a:r>
            <a:endParaRPr lang="en-GB" sz="4400" dirty="0"/>
          </a:p>
        </p:txBody>
      </p:sp>
    </p:spTree>
    <p:extLst>
      <p:ext uri="{BB962C8B-B14F-4D97-AF65-F5344CB8AC3E}">
        <p14:creationId xmlns:p14="http://schemas.microsoft.com/office/powerpoint/2010/main" val="3878702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Our idea</a:t>
            </a:r>
            <a:endParaRPr lang="en-GB" dirty="0"/>
          </a:p>
        </p:txBody>
      </p:sp>
      <p:sp>
        <p:nvSpPr>
          <p:cNvPr id="3" name="Content Placeholder 2"/>
          <p:cNvSpPr>
            <a:spLocks noGrp="1"/>
          </p:cNvSpPr>
          <p:nvPr>
            <p:ph idx="1"/>
          </p:nvPr>
        </p:nvSpPr>
        <p:spPr>
          <a:xfrm>
            <a:off x="265471" y="2222287"/>
            <a:ext cx="11651226" cy="4635713"/>
          </a:xfrm>
        </p:spPr>
        <p:txBody>
          <a:bodyPr>
            <a:noAutofit/>
          </a:bodyPr>
          <a:lstStyle/>
          <a:p>
            <a:pPr algn="just"/>
            <a:r>
              <a:rPr lang="en-GB" sz="2400" dirty="0" smtClean="0"/>
              <a:t>Primary Mission: To measure and transmit air pressure and temperature data</a:t>
            </a:r>
          </a:p>
          <a:p>
            <a:pPr algn="just"/>
            <a:r>
              <a:rPr lang="en-GB" sz="2400" dirty="0" smtClean="0"/>
              <a:t>Secondary Mission</a:t>
            </a:r>
            <a:r>
              <a:rPr lang="en-GB" sz="2400" dirty="0" smtClean="0"/>
              <a:t>: “</a:t>
            </a:r>
            <a:r>
              <a:rPr lang="en-GB" sz="2400" dirty="0"/>
              <a:t>To produce a quadcopter capable of surveying an extra-terrestrial planet, using a live-feed camera, finding the topography and investigating the possibilities of flora and fauna. The drone should be capable of investigating the air through which it is passing: finding the dew point of the air, useful for finding the quality (combining with the temperature) of the area for agriculture, thus human inhabitability. Finally, the drone should be able to navigate autonomously, in order that it can investigate specific sites. </a:t>
            </a:r>
            <a:r>
              <a:rPr lang="en-GB" sz="2400" dirty="0" smtClean="0"/>
              <a:t>“</a:t>
            </a:r>
            <a:endParaRPr lang="en-GB" sz="2400" dirty="0"/>
          </a:p>
        </p:txBody>
      </p:sp>
    </p:spTree>
    <p:extLst>
      <p:ext uri="{BB962C8B-B14F-4D97-AF65-F5344CB8AC3E}">
        <p14:creationId xmlns:p14="http://schemas.microsoft.com/office/powerpoint/2010/main" val="93479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Concepts</a:t>
            </a:r>
            <a:endParaRPr lang="en-GB" dirty="0"/>
          </a:p>
        </p:txBody>
      </p:sp>
      <p:sp>
        <p:nvSpPr>
          <p:cNvPr id="7" name="Content Placeholder 6"/>
          <p:cNvSpPr>
            <a:spLocks noGrp="1"/>
          </p:cNvSpPr>
          <p:nvPr>
            <p:ph idx="1"/>
          </p:nvPr>
        </p:nvSpPr>
        <p:spPr/>
        <p:txBody>
          <a:bodyPr>
            <a:normAutofit/>
          </a:bodyPr>
          <a:lstStyle/>
          <a:p>
            <a:r>
              <a:rPr lang="en-GB" sz="2800" dirty="0" err="1" smtClean="0"/>
              <a:t>Parafoil</a:t>
            </a:r>
            <a:endParaRPr lang="en-GB" sz="2800" dirty="0" smtClean="0"/>
          </a:p>
          <a:p>
            <a:r>
              <a:rPr lang="en-GB" sz="2800" dirty="0" smtClean="0"/>
              <a:t>Quadcopter</a:t>
            </a:r>
          </a:p>
          <a:p>
            <a:r>
              <a:rPr lang="en-GB" sz="2800" dirty="0" smtClean="0"/>
              <a:t>Parachute</a:t>
            </a:r>
            <a:endParaRPr lang="en-GB" sz="2800" dirty="0"/>
          </a:p>
        </p:txBody>
      </p:sp>
      <p:pic>
        <p:nvPicPr>
          <p:cNvPr id="3074" name="Picture 2" descr="http://www.tetracam.com/JPEGs/Produc53.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07792" y="762030"/>
            <a:ext cx="3178835" cy="246143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m.esa.int/var/esa/storage/images/esa_multimedia/images/2010/01/a_cansat_descending/9775136-3-eng-GB/A_CanSat_descending_article_mob.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12072" y="3878827"/>
            <a:ext cx="3900013" cy="262109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ttp://www.wired.com/images_blogs/gadgetlab/2013/08/iris1.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V="1">
            <a:off x="3775267" y="2391256"/>
            <a:ext cx="3698006" cy="2083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46405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Key Problems</a:t>
            </a:r>
            <a:endParaRPr lang="en-GB" dirty="0"/>
          </a:p>
        </p:txBody>
      </p:sp>
      <p:sp>
        <p:nvSpPr>
          <p:cNvPr id="3" name="Content Placeholder 2"/>
          <p:cNvSpPr>
            <a:spLocks noGrp="1"/>
          </p:cNvSpPr>
          <p:nvPr>
            <p:ph idx="1"/>
          </p:nvPr>
        </p:nvSpPr>
        <p:spPr/>
        <p:txBody>
          <a:bodyPr>
            <a:normAutofit/>
          </a:bodyPr>
          <a:lstStyle/>
          <a:p>
            <a:r>
              <a:rPr lang="en-GB" sz="2400" dirty="0" smtClean="0"/>
              <a:t>Stability -</a:t>
            </a:r>
            <a:r>
              <a:rPr lang="en-GB" sz="2400" dirty="0" smtClean="0"/>
              <a:t>Can if fly</a:t>
            </a:r>
          </a:p>
          <a:p>
            <a:r>
              <a:rPr lang="en-GB" sz="2400" dirty="0" smtClean="0"/>
              <a:t>Power - If </a:t>
            </a:r>
            <a:r>
              <a:rPr lang="en-GB" sz="2400" dirty="0" smtClean="0"/>
              <a:t>so for how long?</a:t>
            </a:r>
          </a:p>
          <a:p>
            <a:r>
              <a:rPr lang="en-GB" sz="2400" dirty="0" smtClean="0"/>
              <a:t>How do we control it?</a:t>
            </a:r>
          </a:p>
          <a:p>
            <a:r>
              <a:rPr lang="en-GB" sz="2400" dirty="0" smtClean="0"/>
              <a:t>Will everything fit inside?</a:t>
            </a:r>
          </a:p>
          <a:p>
            <a:r>
              <a:rPr lang="en-GB" sz="2400" dirty="0" smtClean="0"/>
              <a:t>Can we not have a parachute?</a:t>
            </a:r>
            <a:endParaRPr lang="en-GB" sz="2400" dirty="0"/>
          </a:p>
        </p:txBody>
      </p:sp>
    </p:spTree>
    <p:extLst>
      <p:ext uri="{BB962C8B-B14F-4D97-AF65-F5344CB8AC3E}">
        <p14:creationId xmlns:p14="http://schemas.microsoft.com/office/powerpoint/2010/main" val="2385100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Orientation</a:t>
            </a:r>
            <a:endParaRPr lang="en-GB" dirty="0"/>
          </a:p>
        </p:txBody>
      </p:sp>
      <p:sp>
        <p:nvSpPr>
          <p:cNvPr id="3" name="Content Placeholder 2"/>
          <p:cNvSpPr>
            <a:spLocks noGrp="1"/>
          </p:cNvSpPr>
          <p:nvPr>
            <p:ph idx="1"/>
          </p:nvPr>
        </p:nvSpPr>
        <p:spPr>
          <a:xfrm>
            <a:off x="243525" y="2414016"/>
            <a:ext cx="3576307" cy="3636511"/>
          </a:xfrm>
        </p:spPr>
        <p:txBody>
          <a:bodyPr>
            <a:normAutofit/>
          </a:bodyPr>
          <a:lstStyle/>
          <a:p>
            <a:r>
              <a:rPr lang="en-GB" sz="2000" dirty="0" smtClean="0"/>
              <a:t>Orientation</a:t>
            </a:r>
          </a:p>
          <a:p>
            <a:pPr lvl="1"/>
            <a:r>
              <a:rPr lang="en-GB" sz="1800" dirty="0"/>
              <a:t>For stable flight you must maximise distance between propellers </a:t>
            </a:r>
          </a:p>
          <a:p>
            <a:pPr lvl="1"/>
            <a:endParaRPr lang="en-GB" sz="1800" dirty="0"/>
          </a:p>
        </p:txBody>
      </p:sp>
      <p:pic>
        <p:nvPicPr>
          <p:cNvPr id="5" name="Picture 4"/>
          <p:cNvPicPr>
            <a:picLocks noChangeAspect="1"/>
          </p:cNvPicPr>
          <p:nvPr/>
        </p:nvPicPr>
        <p:blipFill>
          <a:blip r:embed="rId3"/>
          <a:stretch>
            <a:fillRect/>
          </a:stretch>
        </p:blipFill>
        <p:spPr>
          <a:xfrm>
            <a:off x="3819832" y="2823302"/>
            <a:ext cx="7704667" cy="2817937"/>
          </a:xfrm>
          <a:prstGeom prst="rect">
            <a:avLst/>
          </a:prstGeom>
        </p:spPr>
      </p:pic>
    </p:spTree>
    <p:extLst>
      <p:ext uri="{BB962C8B-B14F-4D97-AF65-F5344CB8AC3E}">
        <p14:creationId xmlns:p14="http://schemas.microsoft.com/office/powerpoint/2010/main" val="1174434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Design</a:t>
            </a:r>
            <a:endParaRPr lang="en-GB" dirty="0"/>
          </a:p>
        </p:txBody>
      </p:sp>
      <p:sp>
        <p:nvSpPr>
          <p:cNvPr id="5" name="Content Placeholder 4"/>
          <p:cNvSpPr>
            <a:spLocks noGrp="1"/>
          </p:cNvSpPr>
          <p:nvPr>
            <p:ph idx="1"/>
          </p:nvPr>
        </p:nvSpPr>
        <p:spPr/>
        <p:txBody>
          <a:bodyPr/>
          <a:lstStyle/>
          <a:p>
            <a:endParaRPr lang="en-GB" dirty="0"/>
          </a:p>
        </p:txBody>
      </p:sp>
      <p:pic>
        <p:nvPicPr>
          <p:cNvPr id="4" name="Picture 3"/>
          <p:cNvPicPr>
            <a:picLocks noChangeAspect="1"/>
          </p:cNvPicPr>
          <p:nvPr/>
        </p:nvPicPr>
        <p:blipFill>
          <a:blip r:embed="rId3"/>
          <a:stretch>
            <a:fillRect/>
          </a:stretch>
        </p:blipFill>
        <p:spPr>
          <a:xfrm>
            <a:off x="431057" y="2403608"/>
            <a:ext cx="5173329" cy="4087353"/>
          </a:xfrm>
          <a:prstGeom prst="rect">
            <a:avLst/>
          </a:prstGeom>
        </p:spPr>
      </p:pic>
      <p:pic>
        <p:nvPicPr>
          <p:cNvPr id="6" name="Picture 5"/>
          <p:cNvPicPr>
            <a:picLocks noChangeAspect="1"/>
          </p:cNvPicPr>
          <p:nvPr/>
        </p:nvPicPr>
        <p:blipFill>
          <a:blip r:embed="rId4"/>
          <a:stretch>
            <a:fillRect/>
          </a:stretch>
        </p:blipFill>
        <p:spPr>
          <a:xfrm>
            <a:off x="6270046" y="2868474"/>
            <a:ext cx="5566960" cy="2735913"/>
          </a:xfrm>
          <a:prstGeom prst="rect">
            <a:avLst/>
          </a:prstGeom>
        </p:spPr>
      </p:pic>
    </p:spTree>
    <p:extLst>
      <p:ext uri="{BB962C8B-B14F-4D97-AF65-F5344CB8AC3E}">
        <p14:creationId xmlns:p14="http://schemas.microsoft.com/office/powerpoint/2010/main" val="1671869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Design</a:t>
            </a:r>
            <a:endParaRPr lang="en-GB" dirty="0"/>
          </a:p>
        </p:txBody>
      </p:sp>
      <p:pic>
        <p:nvPicPr>
          <p:cNvPr id="9" name="Content Placeholder 8"/>
          <p:cNvPicPr>
            <a:picLocks noGrp="1" noChangeAspect="1"/>
          </p:cNvPicPr>
          <p:nvPr>
            <p:ph idx="1"/>
          </p:nvPr>
        </p:nvPicPr>
        <p:blipFill>
          <a:blip r:embed="rId3"/>
          <a:stretch>
            <a:fillRect/>
          </a:stretch>
        </p:blipFill>
        <p:spPr>
          <a:xfrm>
            <a:off x="6098947" y="3434029"/>
            <a:ext cx="4519892" cy="3165919"/>
          </a:xfrm>
          <a:prstGeom prst="rect">
            <a:avLst/>
          </a:prstGeom>
        </p:spPr>
      </p:pic>
      <p:pic>
        <p:nvPicPr>
          <p:cNvPr id="7" name="Picture 6"/>
          <p:cNvPicPr>
            <a:picLocks noChangeAspect="1"/>
          </p:cNvPicPr>
          <p:nvPr/>
        </p:nvPicPr>
        <p:blipFill>
          <a:blip r:embed="rId4"/>
          <a:stretch>
            <a:fillRect/>
          </a:stretch>
        </p:blipFill>
        <p:spPr>
          <a:xfrm>
            <a:off x="666607" y="2743200"/>
            <a:ext cx="3649517" cy="3653336"/>
          </a:xfrm>
          <a:prstGeom prst="rect">
            <a:avLst/>
          </a:prstGeom>
        </p:spPr>
      </p:pic>
      <p:pic>
        <p:nvPicPr>
          <p:cNvPr id="8" name="Picture 7"/>
          <p:cNvPicPr>
            <a:picLocks noChangeAspect="1"/>
          </p:cNvPicPr>
          <p:nvPr/>
        </p:nvPicPr>
        <p:blipFill>
          <a:blip r:embed="rId5"/>
          <a:stretch>
            <a:fillRect/>
          </a:stretch>
        </p:blipFill>
        <p:spPr>
          <a:xfrm>
            <a:off x="6098947" y="189779"/>
            <a:ext cx="4637580" cy="2859059"/>
          </a:xfrm>
          <a:prstGeom prst="rect">
            <a:avLst/>
          </a:prstGeom>
        </p:spPr>
      </p:pic>
    </p:spTree>
    <p:extLst>
      <p:ext uri="{BB962C8B-B14F-4D97-AF65-F5344CB8AC3E}">
        <p14:creationId xmlns:p14="http://schemas.microsoft.com/office/powerpoint/2010/main" val="17980320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9ECD33"/>
      </a:accent1>
      <a:accent2>
        <a:srgbClr val="E19933"/>
      </a:accent2>
      <a:accent3>
        <a:srgbClr val="DC5D3D"/>
      </a:accent3>
      <a:accent4>
        <a:srgbClr val="A967CB"/>
      </a:accent4>
      <a:accent5>
        <a:srgbClr val="5EA5DD"/>
      </a:accent5>
      <a:accent6>
        <a:srgbClr val="44BEA9"/>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98D1675B-7325-48AD-994B-0DEF3379A9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97</TotalTime>
  <Words>909</Words>
  <Application>Microsoft Office PowerPoint</Application>
  <PresentationFormat>Widescreen</PresentationFormat>
  <Paragraphs>158</Paragraphs>
  <Slides>30</Slides>
  <Notes>13</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Calibri</vt:lpstr>
      <vt:lpstr>Cambria Math</vt:lpstr>
      <vt:lpstr>Century Gothic</vt:lpstr>
      <vt:lpstr>Wingdings 2</vt:lpstr>
      <vt:lpstr>Quotable</vt:lpstr>
      <vt:lpstr>CanSat: Cyclone</vt:lpstr>
      <vt:lpstr>CanSat</vt:lpstr>
      <vt:lpstr>Previous SPS Teams</vt:lpstr>
      <vt:lpstr>Our idea</vt:lpstr>
      <vt:lpstr>Concepts</vt:lpstr>
      <vt:lpstr>Key Problems</vt:lpstr>
      <vt:lpstr>Orientation</vt:lpstr>
      <vt:lpstr>Design</vt:lpstr>
      <vt:lpstr>Design</vt:lpstr>
      <vt:lpstr>How we are making it</vt:lpstr>
      <vt:lpstr>Redesign </vt:lpstr>
      <vt:lpstr>Unfolding the arms</vt:lpstr>
      <vt:lpstr>PowerPoint Presentation</vt:lpstr>
      <vt:lpstr>Electronics and Software</vt:lpstr>
      <vt:lpstr>Deciding on Parts</vt:lpstr>
      <vt:lpstr>Sensor System</vt:lpstr>
      <vt:lpstr>Camera System</vt:lpstr>
      <vt:lpstr>Flight System </vt:lpstr>
      <vt:lpstr>Calculating thrust</vt:lpstr>
      <vt:lpstr>PowerPoint Presentation</vt:lpstr>
      <vt:lpstr>PowerPoint Presentation</vt:lpstr>
      <vt:lpstr>PowerPoint Presentation</vt:lpstr>
      <vt:lpstr>PowerPoint Presentation</vt:lpstr>
      <vt:lpstr>Software</vt:lpstr>
      <vt:lpstr>Coming together</vt:lpstr>
      <vt:lpstr>PowerPoint Presentation</vt:lpstr>
      <vt:lpstr>PowerPoint Presentation</vt:lpstr>
      <vt:lpstr>Where we are</vt:lpstr>
      <vt:lpstr>Problems that we need to solve</vt:lpstr>
      <vt:lpstr>Thanks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Electronics and Software</dc:title>
  <dc:creator>Ashwin Ahuja</dc:creator>
  <cp:lastModifiedBy>Ashwin Ahuja</cp:lastModifiedBy>
  <cp:revision>12</cp:revision>
  <dcterms:created xsi:type="dcterms:W3CDTF">2016-02-01T01:26:40Z</dcterms:created>
  <dcterms:modified xsi:type="dcterms:W3CDTF">2016-02-01T03:17:09Z</dcterms:modified>
</cp:coreProperties>
</file>

<file path=docProps/thumbnail.jpeg>
</file>